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1" r:id="rId2"/>
    <p:sldId id="282" r:id="rId3"/>
    <p:sldId id="261" r:id="rId4"/>
    <p:sldId id="286" r:id="rId5"/>
    <p:sldId id="295" r:id="rId6"/>
    <p:sldId id="287" r:id="rId7"/>
    <p:sldId id="302" r:id="rId8"/>
    <p:sldId id="303" r:id="rId9"/>
    <p:sldId id="288" r:id="rId10"/>
    <p:sldId id="294" r:id="rId11"/>
    <p:sldId id="262" r:id="rId12"/>
    <p:sldId id="291" r:id="rId13"/>
    <p:sldId id="267" r:id="rId14"/>
    <p:sldId id="289" r:id="rId15"/>
    <p:sldId id="297" r:id="rId16"/>
    <p:sldId id="298" r:id="rId17"/>
    <p:sldId id="299" r:id="rId18"/>
    <p:sldId id="301" r:id="rId19"/>
    <p:sldId id="285" r:id="rId20"/>
    <p:sldId id="292" r:id="rId21"/>
    <p:sldId id="300" r:id="rId22"/>
    <p:sldId id="272" r:id="rId23"/>
    <p:sldId id="273" r:id="rId24"/>
    <p:sldId id="274" r:id="rId25"/>
    <p:sldId id="275" r:id="rId26"/>
    <p:sldId id="276" r:id="rId27"/>
  </p:sldIdLst>
  <p:sldSz cx="9144000" cy="6858000" type="screen4x3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3366FF"/>
    <a:srgbClr val="006699"/>
    <a:srgbClr val="5D5DFF"/>
    <a:srgbClr val="5B63FF"/>
    <a:srgbClr val="6169FF"/>
    <a:srgbClr val="7979FF"/>
    <a:srgbClr val="3333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4" autoAdjust="0"/>
    <p:restoredTop sz="94637" autoAdjust="0"/>
  </p:normalViewPr>
  <p:slideViewPr>
    <p:cSldViewPr>
      <p:cViewPr>
        <p:scale>
          <a:sx n="81" d="100"/>
          <a:sy n="81" d="100"/>
        </p:scale>
        <p:origin x="-9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iab\dfs\Departments\ACEP\SANCOR%2011%20Jun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3"/>
          <c:order val="0"/>
          <c:tx>
            <c:strRef>
              <c:f>Sheet1!$J$6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5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Sheet1!$K$1:$N$2</c:f>
              <c:strCache>
                <c:ptCount val="4"/>
                <c:pt idx="0">
                  <c:v>B degree
(2346)
Dropout</c:v>
                </c:pt>
                <c:pt idx="1">
                  <c:v>Honours
(1028)
56%</c:v>
                </c:pt>
                <c:pt idx="2">
                  <c:v>Masters
(453)
56%</c:v>
                </c:pt>
                <c:pt idx="3">
                  <c:v>PhD
(215)
53%</c:v>
                </c:pt>
              </c:strCache>
            </c:strRef>
          </c:cat>
          <c:val>
            <c:numRef>
              <c:f>Sheet1!$K$6:$N$6</c:f>
              <c:numCache>
                <c:formatCode>0%</c:formatCode>
                <c:ptCount val="4"/>
                <c:pt idx="0">
                  <c:v>0.43691389599317987</c:v>
                </c:pt>
                <c:pt idx="1">
                  <c:v>0.50486381322957197</c:v>
                </c:pt>
                <c:pt idx="2">
                  <c:v>0.54525386313465785</c:v>
                </c:pt>
                <c:pt idx="3">
                  <c:v>0.5720930232558139</c:v>
                </c:pt>
              </c:numCache>
            </c:numRef>
          </c:val>
        </c:ser>
        <c:ser>
          <c:idx val="0"/>
          <c:order val="1"/>
          <c:tx>
            <c:strRef>
              <c:f>Sheet1!$J$3</c:f>
              <c:strCache>
                <c:ptCount val="1"/>
                <c:pt idx="0">
                  <c:v>African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5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Sheet1!$K$1:$N$2</c:f>
              <c:strCache>
                <c:ptCount val="4"/>
                <c:pt idx="0">
                  <c:v>B degree
(2346)
Dropout</c:v>
                </c:pt>
                <c:pt idx="1">
                  <c:v>Honours
(1028)
56%</c:v>
                </c:pt>
                <c:pt idx="2">
                  <c:v>Masters
(453)
56%</c:v>
                </c:pt>
                <c:pt idx="3">
                  <c:v>PhD
(215)
53%</c:v>
                </c:pt>
              </c:strCache>
            </c:strRef>
          </c:cat>
          <c:val>
            <c:numRef>
              <c:f>Sheet1!$K$3:$N$3</c:f>
              <c:numCache>
                <c:formatCode>0%</c:formatCode>
                <c:ptCount val="4"/>
                <c:pt idx="0">
                  <c:v>0.4156010230179028</c:v>
                </c:pt>
                <c:pt idx="1">
                  <c:v>0.35019455252918286</c:v>
                </c:pt>
                <c:pt idx="2">
                  <c:v>0.29139072847682118</c:v>
                </c:pt>
                <c:pt idx="3">
                  <c:v>0.2930232558139535</c:v>
                </c:pt>
              </c:numCache>
            </c:numRef>
          </c:val>
        </c:ser>
        <c:ser>
          <c:idx val="2"/>
          <c:order val="2"/>
          <c:tx>
            <c:strRef>
              <c:f>Sheet1!$J$5</c:f>
              <c:strCache>
                <c:ptCount val="1"/>
                <c:pt idx="0">
                  <c:v>Indian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5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Sheet1!$K$1:$N$2</c:f>
              <c:strCache>
                <c:ptCount val="4"/>
                <c:pt idx="0">
                  <c:v>B degree
(2346)
Dropout</c:v>
                </c:pt>
                <c:pt idx="1">
                  <c:v>Honours
(1028)
56%</c:v>
                </c:pt>
                <c:pt idx="2">
                  <c:v>Masters
(453)
56%</c:v>
                </c:pt>
                <c:pt idx="3">
                  <c:v>PhD
(215)
53%</c:v>
                </c:pt>
              </c:strCache>
            </c:strRef>
          </c:cat>
          <c:val>
            <c:numRef>
              <c:f>Sheet1!$K$5:$N$5</c:f>
              <c:numCache>
                <c:formatCode>0%</c:formatCode>
                <c:ptCount val="4"/>
                <c:pt idx="0">
                  <c:v>7.8857630008525151E-2</c:v>
                </c:pt>
                <c:pt idx="1">
                  <c:v>8.6575875486381321E-2</c:v>
                </c:pt>
                <c:pt idx="2">
                  <c:v>0.10816777041942605</c:v>
                </c:pt>
                <c:pt idx="3">
                  <c:v>8.3720930232558138E-2</c:v>
                </c:pt>
              </c:numCache>
            </c:numRef>
          </c:val>
        </c:ser>
        <c:ser>
          <c:idx val="1"/>
          <c:order val="3"/>
          <c:tx>
            <c:strRef>
              <c:f>Sheet1!$J$4</c:f>
              <c:strCache>
                <c:ptCount val="1"/>
                <c:pt idx="0">
                  <c:v>Coloured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5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Sheet1!$K$1:$N$2</c:f>
              <c:strCache>
                <c:ptCount val="4"/>
                <c:pt idx="0">
                  <c:v>B degree
(2346)
Dropout</c:v>
                </c:pt>
                <c:pt idx="1">
                  <c:v>Honours
(1028)
56%</c:v>
                </c:pt>
                <c:pt idx="2">
                  <c:v>Masters
(453)
56%</c:v>
                </c:pt>
                <c:pt idx="3">
                  <c:v>PhD
(215)
53%</c:v>
                </c:pt>
              </c:strCache>
            </c:strRef>
          </c:cat>
          <c:val>
            <c:numRef>
              <c:f>Sheet1!$K$4:$N$4</c:f>
              <c:numCache>
                <c:formatCode>0%</c:formatCode>
                <c:ptCount val="4"/>
                <c:pt idx="0">
                  <c:v>6.8627450980392163E-2</c:v>
                </c:pt>
                <c:pt idx="1">
                  <c:v>5.8365758754863814E-2</c:v>
                </c:pt>
                <c:pt idx="2">
                  <c:v>5.518763796909492E-2</c:v>
                </c:pt>
                <c:pt idx="3">
                  <c:v>5.1162790697674418E-2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477184"/>
        <c:axId val="184478720"/>
      </c:barChart>
      <c:catAx>
        <c:axId val="18447718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500" baseline="0"/>
            </a:pPr>
            <a:endParaRPr lang="en-US"/>
          </a:p>
        </c:txPr>
        <c:crossAx val="184478720"/>
        <c:crosses val="autoZero"/>
        <c:auto val="1"/>
        <c:lblAlgn val="ctr"/>
        <c:lblOffset val="100"/>
        <c:noMultiLvlLbl val="0"/>
      </c:catAx>
      <c:valAx>
        <c:axId val="1844787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spPr>
          <a:ln>
            <a:solidFill>
              <a:schemeClr val="accent1"/>
            </a:solidFill>
          </a:ln>
        </c:spPr>
        <c:txPr>
          <a:bodyPr/>
          <a:lstStyle/>
          <a:p>
            <a:pPr>
              <a:defRPr sz="1500" baseline="0"/>
            </a:pPr>
            <a:endParaRPr lang="en-US"/>
          </a:p>
        </c:txPr>
        <c:crossAx val="184477184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3706528871391073"/>
          <c:y val="0.14987846627867168"/>
          <c:w val="0.13259842519685039"/>
          <c:h val="0.25824691894299623"/>
        </c:manualLayout>
      </c:layout>
      <c:overlay val="0"/>
      <c:txPr>
        <a:bodyPr/>
        <a:lstStyle/>
        <a:p>
          <a:pPr>
            <a:defRPr sz="1500" baseline="0"/>
          </a:pPr>
          <a:endParaRPr lang="en-US"/>
        </a:p>
      </c:txPr>
    </c:legend>
    <c:plotVisOnly val="1"/>
    <c:dispBlanksAs val="gap"/>
    <c:showDLblsOverMax val="0"/>
  </c:chart>
  <c:spPr>
    <a:noFill/>
    <a:scene3d>
      <a:camera prst="orthographicFront"/>
      <a:lightRig rig="threePt" dir="t">
        <a:rot lat="0" lon="0" rev="1200000"/>
      </a:lightRig>
    </a:scene3d>
    <a:sp3d>
      <a:bevelT h="6350"/>
      <a:bevelB h="6350"/>
    </a:sp3d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841" cy="496967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183" y="1"/>
            <a:ext cx="2949841" cy="496967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r">
              <a:defRPr sz="1200"/>
            </a:lvl1pPr>
          </a:lstStyle>
          <a:p>
            <a:fld id="{809D4DD6-9A89-4B1C-864D-CFC6D3738447}" type="datetimeFigureOut">
              <a:rPr lang="en-ZA" smtClean="0"/>
              <a:t>2013/06/11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774"/>
            <a:ext cx="2949841" cy="496967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183" y="9440774"/>
            <a:ext cx="2949841" cy="496967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r">
              <a:defRPr sz="1200"/>
            </a:lvl1pPr>
          </a:lstStyle>
          <a:p>
            <a:fld id="{1BF65075-A14C-4FC6-80D5-9FE01223EA8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9691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9841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3" y="1"/>
            <a:ext cx="2949841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21986"/>
            <a:ext cx="5445126" cy="447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774"/>
            <a:ext cx="2949841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3" y="9440774"/>
            <a:ext cx="2949841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4A1821-289D-4C3A-B4A7-3F9D1C4A3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97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4A1821-289D-4C3A-B4A7-3F9D1C4A367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97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49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3753" indent="-286059" defTabSz="936049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4236" indent="-228847" defTabSz="936049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1930" indent="-228847" defTabSz="936049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9624" indent="-228847" defTabSz="936049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7318" indent="-228847" defTabSz="9360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5012" indent="-228847" defTabSz="9360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32706" indent="-228847" defTabSz="9360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90400" indent="-228847" defTabSz="9360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A8004CC-7CF2-4184-8C96-E6834D1A763F}" type="slidenum">
              <a:rPr lang="en-GB" sz="1200">
                <a:latin typeface="Times New Roman" pitchFamily="18" charset="0"/>
              </a:rPr>
              <a:pPr/>
              <a:t>21</a:t>
            </a:fld>
            <a:endParaRPr lang="en-GB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7A397-B2A6-4027-8F0F-DCEAA1289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7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E6084-7054-4E66-AB42-6ED1D8761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7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69678-5E66-4CF5-9D0A-9D759E46F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92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1ED22-7051-44F1-81E4-12EA5ADE0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33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48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bg2">
                    <a:lumMod val="20000"/>
                    <a:lumOff val="80000"/>
                  </a:schemeClr>
                </a:solidFill>
                <a:latin typeface="Eras Demi ITC" pitchFamily="34" charset="0"/>
              </a:defRPr>
            </a:lvl1pPr>
            <a:lvl2pPr>
              <a:defRPr>
                <a:solidFill>
                  <a:schemeClr val="bg2">
                    <a:lumMod val="20000"/>
                    <a:lumOff val="80000"/>
                  </a:schemeClr>
                </a:solidFill>
                <a:latin typeface="Eras Demi ITC" pitchFamily="34" charset="0"/>
              </a:defRPr>
            </a:lvl2pPr>
            <a:lvl3pPr>
              <a:defRPr>
                <a:solidFill>
                  <a:schemeClr val="bg2">
                    <a:lumMod val="20000"/>
                    <a:lumOff val="80000"/>
                  </a:schemeClr>
                </a:solidFill>
                <a:latin typeface="Eras Demi ITC" pitchFamily="34" charset="0"/>
              </a:defRPr>
            </a:lvl3pPr>
            <a:lvl4pPr>
              <a:defRPr>
                <a:solidFill>
                  <a:schemeClr val="bg2">
                    <a:lumMod val="20000"/>
                    <a:lumOff val="80000"/>
                  </a:schemeClr>
                </a:solidFill>
                <a:latin typeface="Eras Demi ITC" pitchFamily="34" charset="0"/>
              </a:defRPr>
            </a:lvl4pPr>
            <a:lvl5pPr>
              <a:defRPr>
                <a:solidFill>
                  <a:schemeClr val="bg2">
                    <a:lumMod val="20000"/>
                    <a:lumOff val="80000"/>
                  </a:schemeClr>
                </a:solidFill>
                <a:latin typeface="Eras Demi IT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A8823-2E87-436D-81B5-76BAD0566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7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13ECD-818A-4C52-B56F-FA7F98D29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02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84664-AAAC-4A8E-97DA-6C2AC1634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0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DAA53-D9B7-4B66-B7F0-31A992F65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6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640B0-5330-4119-8F11-CF51357FE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4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AB3C9-D4BB-498F-AEC8-9D04995A9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8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05EF1-BDE2-4C73-8404-55DB5DDF3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7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D914A-3D72-4D11-ABD9-D9240DAA5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5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AIAB Powerpoint templat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425"/>
            <a:ext cx="9144000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9CB446C-C757-4E10-A96E-D20A25208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ontent Placeholder 1"/>
          <p:cNvSpPr>
            <a:spLocks noGrp="1"/>
          </p:cNvSpPr>
          <p:nvPr>
            <p:ph idx="1"/>
          </p:nvPr>
        </p:nvSpPr>
        <p:spPr>
          <a:xfrm>
            <a:off x="381000" y="228600"/>
            <a:ext cx="5410200" cy="2277110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2000">
                <a:srgbClr val="5D5DFF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extrusionH="120650"/>
        </p:spPr>
        <p:txBody>
          <a:bodyPr/>
          <a:lstStyle/>
          <a:p>
            <a:pPr marL="0" indent="0" algn="ctr">
              <a:buFontTx/>
              <a:buNone/>
            </a:pPr>
            <a:r>
              <a:rPr lang="en-ZA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ACEP Phuhlisa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029200"/>
            <a:ext cx="36659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Z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Garth </a:t>
            </a:r>
            <a:r>
              <a:rPr lang="en-ZA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van </a:t>
            </a:r>
            <a:r>
              <a:rPr lang="en-Z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Heerden (ACEP)</a:t>
            </a:r>
          </a:p>
          <a:p>
            <a:pPr>
              <a:defRPr/>
            </a:pPr>
            <a:r>
              <a:rPr lang="en-Z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Lukhanyiso Vumazonke (UFH)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046" y="3439502"/>
            <a:ext cx="2647501" cy="1056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047" y="1510436"/>
            <a:ext cx="2647501" cy="18423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4556116"/>
            <a:ext cx="4620565" cy="21201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2720746"/>
            <a:ext cx="5105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ZA" sz="44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 example of a specific intervention</a:t>
            </a:r>
            <a:endParaRPr lang="en-ZA" sz="28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3755" y="1358608"/>
            <a:ext cx="8229600" cy="4525963"/>
          </a:xfrm>
        </p:spPr>
        <p:txBody>
          <a:bodyPr/>
          <a:lstStyle/>
          <a:p>
            <a:pPr lvl="1"/>
            <a:r>
              <a:rPr lang="en-ZA" sz="2400" dirty="0" smtClean="0"/>
              <a:t>Open </a:t>
            </a:r>
            <a:r>
              <a:rPr lang="en-ZA" sz="2400" dirty="0"/>
              <a:t>call with transformation </a:t>
            </a:r>
            <a:r>
              <a:rPr lang="en-ZA" sz="2400" dirty="0" smtClean="0"/>
              <a:t>targets (67%)</a:t>
            </a:r>
            <a:endParaRPr lang="en-ZA" sz="2400" dirty="0"/>
          </a:p>
          <a:p>
            <a:pPr lvl="1"/>
            <a:r>
              <a:rPr lang="en-ZA" sz="2400" dirty="0"/>
              <a:t>Closed call for P</a:t>
            </a:r>
            <a:r>
              <a:rPr lang="en-ZA" sz="2400" dirty="0" smtClean="0"/>
              <a:t>ostgraduate Marine Science students </a:t>
            </a:r>
            <a:r>
              <a:rPr lang="en-ZA" sz="2400" dirty="0"/>
              <a:t>at Historically Black </a:t>
            </a:r>
            <a:r>
              <a:rPr lang="en-ZA" sz="2400" dirty="0" smtClean="0"/>
              <a:t>Universities (33</a:t>
            </a:r>
            <a:r>
              <a:rPr lang="en-ZA" sz="2400" dirty="0" smtClean="0"/>
              <a:t>%)</a:t>
            </a:r>
          </a:p>
          <a:p>
            <a:pPr lvl="1"/>
            <a:r>
              <a:rPr lang="en-ZA" sz="2400" dirty="0" smtClean="0"/>
              <a:t>2012 – 12 Honours (R200K)</a:t>
            </a:r>
          </a:p>
          <a:p>
            <a:pPr lvl="1"/>
            <a:r>
              <a:rPr lang="en-ZA" sz="2400" dirty="0" smtClean="0"/>
              <a:t>2013 – 10 Honours, 9 Masters, 2 PhDs (R1 mil)</a:t>
            </a:r>
            <a:endParaRPr lang="en-ZA" sz="2400" dirty="0" smtClean="0"/>
          </a:p>
          <a:p>
            <a:pPr lvl="1"/>
            <a:r>
              <a:rPr lang="en-ZA" dirty="0" smtClean="0"/>
              <a:t>35 postgraduate students by 2015</a:t>
            </a:r>
            <a:endParaRPr lang="en-ZA" dirty="0"/>
          </a:p>
        </p:txBody>
      </p:sp>
      <p:pic>
        <p:nvPicPr>
          <p:cNvPr id="4" name="Picture 3" descr="X:\ACEP pictures\swartkops\small 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0477" y="4197757"/>
            <a:ext cx="2612399" cy="2031989"/>
          </a:xfrm>
          <a:prstGeom prst="rect">
            <a:avLst/>
          </a:prstGeom>
          <a:noFill/>
          <a:ln w="3175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86" y="4197757"/>
            <a:ext cx="1905000" cy="2355443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pic>
        <p:nvPicPr>
          <p:cNvPr id="6" name="Picture 5" descr="X:\ACEP pictures\anna\DST zikhona 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0825" y="4197757"/>
            <a:ext cx="2924175" cy="2192338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8586" y="35169"/>
            <a:ext cx="5621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4000" dirty="0">
                <a:solidFill>
                  <a:srgbClr val="336699"/>
                </a:solidFill>
                <a:latin typeface="+mn-lt"/>
              </a:rPr>
              <a:t>ACEP III (2012)– Split call:</a:t>
            </a:r>
            <a:endParaRPr lang="en-ZA" sz="2400" dirty="0">
              <a:solidFill>
                <a:srgbClr val="3366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1775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137525" cy="3581400"/>
          </a:xfrm>
        </p:spPr>
        <p:txBody>
          <a:bodyPr/>
          <a:lstStyle/>
          <a:p>
            <a:r>
              <a:rPr lang="en-ZA" sz="2800" dirty="0" smtClean="0"/>
              <a:t>Produce a winning model for the development of a pipeline of High Quality Human Capital in Marine Science by utilizing talent at HBUs of South Africa</a:t>
            </a:r>
          </a:p>
          <a:p>
            <a:pPr lvl="1"/>
            <a:r>
              <a:rPr lang="en-ZA" sz="2400" dirty="0" smtClean="0"/>
              <a:t>Student development at HBU</a:t>
            </a:r>
          </a:p>
          <a:p>
            <a:pPr lvl="1"/>
            <a:r>
              <a:rPr lang="en-ZA" sz="2400" dirty="0" smtClean="0"/>
              <a:t>Supervisor development (where required) </a:t>
            </a:r>
          </a:p>
          <a:p>
            <a:pPr lvl="1"/>
            <a:r>
              <a:rPr lang="en-ZA" sz="2400" dirty="0" smtClean="0"/>
              <a:t>Building of key partnerships between NF’s and HBUs.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3048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5400" dirty="0" smtClean="0">
                <a:solidFill>
                  <a:srgbClr val="336699"/>
                </a:solidFill>
                <a:latin typeface="+mn-lt"/>
              </a:rPr>
              <a:t>Phuhlisa Vision</a:t>
            </a:r>
            <a:endParaRPr lang="en-ZA" dirty="0">
              <a:solidFill>
                <a:srgbClr val="336699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7" r="3881" b="57398"/>
          <a:stretch/>
        </p:blipFill>
        <p:spPr>
          <a:xfrm>
            <a:off x="179512" y="5274270"/>
            <a:ext cx="8789158" cy="1355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52269"/>
            <a:ext cx="7363049" cy="4525963"/>
          </a:xfrm>
        </p:spPr>
        <p:txBody>
          <a:bodyPr/>
          <a:lstStyle/>
          <a:p>
            <a:r>
              <a:rPr lang="en-ZA" dirty="0" smtClean="0"/>
              <a:t>Fast growing research culture </a:t>
            </a:r>
          </a:p>
          <a:p>
            <a:r>
              <a:rPr lang="en-ZA" dirty="0" smtClean="0"/>
              <a:t>Very good Microbiology labs</a:t>
            </a:r>
          </a:p>
          <a:p>
            <a:r>
              <a:rPr lang="en-ZA" dirty="0" smtClean="0"/>
              <a:t>Analytical expertise</a:t>
            </a:r>
          </a:p>
          <a:p>
            <a:r>
              <a:rPr lang="en-ZA" dirty="0" smtClean="0"/>
              <a:t>Aquaculture</a:t>
            </a:r>
          </a:p>
          <a:p>
            <a:r>
              <a:rPr lang="en-ZA" dirty="0" smtClean="0"/>
              <a:t>Geology</a:t>
            </a:r>
          </a:p>
          <a:p>
            <a:r>
              <a:rPr lang="en-ZA" dirty="0" smtClean="0"/>
              <a:t>Good GIS platforms</a:t>
            </a:r>
          </a:p>
          <a:p>
            <a:r>
              <a:rPr lang="en-ZA" dirty="0" smtClean="0"/>
              <a:t>Good and dedicated staff, eager students</a:t>
            </a:r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dirty="0" smtClean="0"/>
              <a:t>Positives at HBUs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499" y="3363302"/>
            <a:ext cx="2647501" cy="1056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499" y="1434236"/>
            <a:ext cx="2647501" cy="184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12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>
          <a:xfrm>
            <a:off x="310374" y="304800"/>
            <a:ext cx="8229600" cy="674670"/>
          </a:xfrm>
          <a:extLst/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GB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36699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Case </a:t>
            </a:r>
            <a:r>
              <a:rPr lang="en-GB" sz="6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36699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analysis</a:t>
            </a:r>
          </a:p>
        </p:txBody>
      </p:sp>
      <p:sp>
        <p:nvSpPr>
          <p:cNvPr id="26" name="Rectangle 3"/>
          <p:cNvSpPr txBox="1">
            <a:spLocks/>
          </p:cNvSpPr>
          <p:nvPr/>
        </p:nvSpPr>
        <p:spPr>
          <a:xfrm>
            <a:off x="428625" y="1371600"/>
            <a:ext cx="8229600" cy="49053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endParaRPr lang="en-GB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714750" y="3135313"/>
            <a:ext cx="3643313" cy="15716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2400" dirty="0">
                <a:solidFill>
                  <a:schemeClr val="tx1"/>
                </a:solidFill>
              </a:rPr>
              <a:t>Lack of transformation in Marine Science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8625" y="4645025"/>
            <a:ext cx="1471613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2800" dirty="0">
                <a:solidFill>
                  <a:schemeClr val="tx1"/>
                </a:solidFill>
              </a:rPr>
              <a:t>Causes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28600" y="2646363"/>
            <a:ext cx="1490663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2800" dirty="0">
                <a:solidFill>
                  <a:schemeClr val="tx1"/>
                </a:solidFill>
              </a:rPr>
              <a:t>Effects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1976438" y="4668838"/>
            <a:ext cx="1277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ZA"/>
              <a:t>Little incentive to change</a:t>
            </a:r>
          </a:p>
        </p:txBody>
      </p:sp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3563938" y="5354638"/>
            <a:ext cx="16557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ZA"/>
              <a:t>Historical &amp; Socio-cultural</a:t>
            </a:r>
          </a:p>
          <a:p>
            <a:pPr algn="ctr" eaLnBrk="1" hangingPunct="1"/>
            <a:r>
              <a:rPr lang="en-ZA"/>
              <a:t>factors</a:t>
            </a:r>
          </a:p>
        </p:txBody>
      </p:sp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7515225" y="4660900"/>
            <a:ext cx="1439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ZA"/>
              <a:t>Limited awareness/outreach</a:t>
            </a:r>
          </a:p>
        </p:txBody>
      </p:sp>
      <p:sp>
        <p:nvSpPr>
          <p:cNvPr id="9226" name="TextBox 8"/>
          <p:cNvSpPr txBox="1">
            <a:spLocks noChangeArrowheads="1"/>
          </p:cNvSpPr>
          <p:nvPr/>
        </p:nvSpPr>
        <p:spPr bwMode="auto">
          <a:xfrm>
            <a:off x="1547813" y="2711450"/>
            <a:ext cx="201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ZA" dirty="0"/>
              <a:t>Underfunded</a:t>
            </a:r>
          </a:p>
        </p:txBody>
      </p:sp>
      <p:sp>
        <p:nvSpPr>
          <p:cNvPr id="9227" name="TextBox 8"/>
          <p:cNvSpPr txBox="1">
            <a:spLocks noChangeArrowheads="1"/>
          </p:cNvSpPr>
          <p:nvPr/>
        </p:nvSpPr>
        <p:spPr bwMode="auto">
          <a:xfrm>
            <a:off x="2616200" y="1958975"/>
            <a:ext cx="2197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ZA"/>
              <a:t>Reduced research output</a:t>
            </a:r>
          </a:p>
        </p:txBody>
      </p:sp>
      <p:sp>
        <p:nvSpPr>
          <p:cNvPr id="9228" name="TextBox 8"/>
          <p:cNvSpPr txBox="1">
            <a:spLocks noChangeArrowheads="1"/>
          </p:cNvSpPr>
          <p:nvPr/>
        </p:nvSpPr>
        <p:spPr bwMode="auto">
          <a:xfrm>
            <a:off x="4425950" y="1563688"/>
            <a:ext cx="226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ZA"/>
              <a:t>Mediocre Research</a:t>
            </a:r>
          </a:p>
        </p:txBody>
      </p:sp>
      <p:sp>
        <p:nvSpPr>
          <p:cNvPr id="9229" name="TextBox 8"/>
          <p:cNvSpPr txBox="1">
            <a:spLocks noChangeArrowheads="1"/>
          </p:cNvSpPr>
          <p:nvPr/>
        </p:nvSpPr>
        <p:spPr bwMode="auto">
          <a:xfrm>
            <a:off x="6156325" y="2135188"/>
            <a:ext cx="2114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ZA"/>
              <a:t>Low public awareness</a:t>
            </a:r>
          </a:p>
        </p:txBody>
      </p:sp>
      <p:sp>
        <p:nvSpPr>
          <p:cNvPr id="9230" name="TextBox 8"/>
          <p:cNvSpPr txBox="1">
            <a:spLocks noChangeArrowheads="1"/>
          </p:cNvSpPr>
          <p:nvPr/>
        </p:nvSpPr>
        <p:spPr bwMode="auto">
          <a:xfrm>
            <a:off x="7250113" y="2849563"/>
            <a:ext cx="1735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ZA"/>
              <a:t>Unemployment</a:t>
            </a:r>
          </a:p>
        </p:txBody>
      </p:sp>
      <p:cxnSp>
        <p:nvCxnSpPr>
          <p:cNvPr id="38" name="Straight Connector 37"/>
          <p:cNvCxnSpPr>
            <a:stCxn id="27" idx="3"/>
            <a:endCxn id="9223" idx="3"/>
          </p:cNvCxnSpPr>
          <p:nvPr/>
        </p:nvCxnSpPr>
        <p:spPr>
          <a:xfrm flipH="1">
            <a:off x="3254375" y="4476750"/>
            <a:ext cx="993775" cy="654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9224" idx="0"/>
          </p:cNvCxnSpPr>
          <p:nvPr/>
        </p:nvCxnSpPr>
        <p:spPr>
          <a:xfrm flipH="1">
            <a:off x="4392613" y="4660900"/>
            <a:ext cx="539750" cy="6937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7" idx="5"/>
            <a:endCxn id="9225" idx="1"/>
          </p:cNvCxnSpPr>
          <p:nvPr/>
        </p:nvCxnSpPr>
        <p:spPr>
          <a:xfrm>
            <a:off x="6824663" y="4476750"/>
            <a:ext cx="690562" cy="6461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9226" idx="2"/>
            <a:endCxn id="27" idx="2"/>
          </p:cNvCxnSpPr>
          <p:nvPr/>
        </p:nvCxnSpPr>
        <p:spPr>
          <a:xfrm>
            <a:off x="2555875" y="3081338"/>
            <a:ext cx="1158875" cy="8397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9227" idx="2"/>
            <a:endCxn id="27" idx="1"/>
          </p:cNvCxnSpPr>
          <p:nvPr/>
        </p:nvCxnSpPr>
        <p:spPr>
          <a:xfrm>
            <a:off x="3714750" y="2605088"/>
            <a:ext cx="533400" cy="7604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9228" idx="2"/>
            <a:endCxn id="27" idx="0"/>
          </p:cNvCxnSpPr>
          <p:nvPr/>
        </p:nvCxnSpPr>
        <p:spPr>
          <a:xfrm flipH="1">
            <a:off x="5537200" y="1933575"/>
            <a:ext cx="19050" cy="12017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9229" idx="2"/>
            <a:endCxn id="27" idx="7"/>
          </p:cNvCxnSpPr>
          <p:nvPr/>
        </p:nvCxnSpPr>
        <p:spPr>
          <a:xfrm flipH="1">
            <a:off x="6824663" y="2781300"/>
            <a:ext cx="388937" cy="584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9230" idx="2"/>
            <a:endCxn id="27" idx="6"/>
          </p:cNvCxnSpPr>
          <p:nvPr/>
        </p:nvCxnSpPr>
        <p:spPr>
          <a:xfrm flipH="1">
            <a:off x="7358063" y="3219450"/>
            <a:ext cx="760412" cy="7016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9240" idx="0"/>
          </p:cNvCxnSpPr>
          <p:nvPr/>
        </p:nvCxnSpPr>
        <p:spPr>
          <a:xfrm>
            <a:off x="6156325" y="4660900"/>
            <a:ext cx="301625" cy="6937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40" name="TextBox 10"/>
          <p:cNvSpPr txBox="1">
            <a:spLocks noChangeArrowheads="1"/>
          </p:cNvSpPr>
          <p:nvPr/>
        </p:nvSpPr>
        <p:spPr bwMode="auto">
          <a:xfrm>
            <a:off x="5556250" y="5354638"/>
            <a:ext cx="1801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ZA"/>
              <a:t>Allure of other disciplines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Geographic separation</a:t>
            </a:r>
            <a:endParaRPr lang="en-ZA" dirty="0"/>
          </a:p>
          <a:p>
            <a:pPr lvl="1"/>
            <a:r>
              <a:rPr lang="en-ZA" dirty="0" smtClean="0"/>
              <a:t>Communication</a:t>
            </a:r>
          </a:p>
          <a:p>
            <a:r>
              <a:rPr lang="en-ZA" dirty="0" smtClean="0"/>
              <a:t>Disparate financial and administration systems</a:t>
            </a:r>
          </a:p>
          <a:p>
            <a:r>
              <a:rPr lang="en-ZA" dirty="0" smtClean="0"/>
              <a:t>WSU under administration</a:t>
            </a:r>
          </a:p>
          <a:p>
            <a:r>
              <a:rPr lang="en-ZA" dirty="0" smtClean="0"/>
              <a:t>Under resourced and poorly maintained research equipment</a:t>
            </a:r>
          </a:p>
          <a:p>
            <a:r>
              <a:rPr lang="en-ZA" dirty="0" smtClean="0"/>
              <a:t>Regular strike actions</a:t>
            </a:r>
          </a:p>
          <a:p>
            <a:pPr marL="457200" lvl="1" indent="0">
              <a:buNone/>
            </a:pPr>
            <a:endParaRPr lang="en-ZA" dirty="0" smtClean="0"/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pPr algn="l"/>
            <a:r>
              <a:rPr lang="en-ZA" sz="4000" dirty="0" smtClean="0"/>
              <a:t>Programme challenges</a:t>
            </a:r>
            <a:endParaRPr lang="en-ZA" sz="4000" dirty="0"/>
          </a:p>
        </p:txBody>
      </p:sp>
    </p:spTree>
    <p:extLst>
      <p:ext uri="{BB962C8B-B14F-4D97-AF65-F5344CB8AC3E}">
        <p14:creationId xmlns:p14="http://schemas.microsoft.com/office/powerpoint/2010/main" val="31001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dirty="0" smtClean="0"/>
              <a:t>Address challenges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/>
          <a:lstStyle/>
          <a:p>
            <a:r>
              <a:rPr lang="en-ZA" sz="2400" dirty="0" err="1" smtClean="0">
                <a:solidFill>
                  <a:schemeClr val="bg1">
                    <a:lumMod val="95000"/>
                  </a:schemeClr>
                </a:solidFill>
              </a:rPr>
              <a:t>ASSAf</a:t>
            </a:r>
            <a:r>
              <a:rPr lang="en-ZA" sz="2400" dirty="0" smtClean="0">
                <a:solidFill>
                  <a:schemeClr val="bg1">
                    <a:lumMod val="95000"/>
                  </a:schemeClr>
                </a:solidFill>
              </a:rPr>
              <a:t> report </a:t>
            </a:r>
            <a:r>
              <a:rPr lang="en-ZA" sz="2000" dirty="0" smtClean="0">
                <a:solidFill>
                  <a:schemeClr val="bg1">
                    <a:lumMod val="95000"/>
                  </a:schemeClr>
                </a:solidFill>
              </a:rPr>
              <a:t>(2010)</a:t>
            </a:r>
            <a:r>
              <a:rPr lang="en-ZA" sz="2400" dirty="0" smtClean="0">
                <a:solidFill>
                  <a:schemeClr val="bg1">
                    <a:lumMod val="95000"/>
                  </a:schemeClr>
                </a:solidFill>
              </a:rPr>
              <a:t> barriers:</a:t>
            </a:r>
            <a:endParaRPr lang="en-ZA" sz="2400" dirty="0">
              <a:solidFill>
                <a:schemeClr val="bg1">
                  <a:lumMod val="95000"/>
                </a:schemeClr>
              </a:solidFill>
            </a:endParaRPr>
          </a:p>
          <a:p>
            <a:pPr marL="457200" lvl="1" indent="-457200">
              <a:buAutoNum type="arabicPeriod"/>
            </a:pPr>
            <a:r>
              <a:rPr lang="en-ZA" sz="2000" dirty="0" smtClean="0">
                <a:solidFill>
                  <a:schemeClr val="bg1">
                    <a:lumMod val="95000"/>
                  </a:schemeClr>
                </a:solidFill>
              </a:rPr>
              <a:t>Poor </a:t>
            </a:r>
            <a:r>
              <a:rPr lang="en-ZA" sz="2000" dirty="0">
                <a:solidFill>
                  <a:schemeClr val="bg1">
                    <a:lumMod val="95000"/>
                  </a:schemeClr>
                </a:solidFill>
              </a:rPr>
              <a:t>quality </a:t>
            </a:r>
            <a:r>
              <a:rPr lang="en-ZA" sz="2000" dirty="0" smtClean="0">
                <a:solidFill>
                  <a:schemeClr val="bg1">
                    <a:lumMod val="95000"/>
                  </a:schemeClr>
                </a:solidFill>
              </a:rPr>
              <a:t>schooling &amp; high </a:t>
            </a:r>
            <a:r>
              <a:rPr lang="en-ZA" sz="2000" dirty="0">
                <a:solidFill>
                  <a:schemeClr val="bg1">
                    <a:lumMod val="95000"/>
                  </a:schemeClr>
                </a:solidFill>
              </a:rPr>
              <a:t>dropout </a:t>
            </a:r>
            <a:r>
              <a:rPr lang="en-ZA" sz="2000" dirty="0" smtClean="0">
                <a:solidFill>
                  <a:schemeClr val="bg1">
                    <a:lumMod val="95000"/>
                  </a:schemeClr>
                </a:solidFill>
              </a:rPr>
              <a:t>rate</a:t>
            </a:r>
          </a:p>
          <a:p>
            <a:pPr marL="457200" lvl="1" indent="-457200">
              <a:buAutoNum type="arabicPeriod"/>
            </a:pPr>
            <a:endParaRPr lang="en-ZA" sz="1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57200" lvl="1" indent="-457200">
              <a:buFontTx/>
              <a:buAutoNum type="arabicPeriod"/>
            </a:pPr>
            <a:r>
              <a:rPr lang="en-ZA" sz="2000" dirty="0">
                <a:solidFill>
                  <a:schemeClr val="bg1">
                    <a:lumMod val="95000"/>
                  </a:schemeClr>
                </a:solidFill>
              </a:rPr>
              <a:t>Poor monitoring to track </a:t>
            </a:r>
            <a:r>
              <a:rPr lang="en-ZA" sz="2000" dirty="0" smtClean="0">
                <a:solidFill>
                  <a:schemeClr val="bg1">
                    <a:lumMod val="95000"/>
                  </a:schemeClr>
                </a:solidFill>
              </a:rPr>
              <a:t>progress</a:t>
            </a:r>
          </a:p>
          <a:p>
            <a:pPr marL="457200" lvl="1" indent="-457200">
              <a:buAutoNum type="arabicPeriod"/>
            </a:pPr>
            <a:r>
              <a:rPr lang="en-ZA" sz="2000" dirty="0" smtClean="0">
                <a:solidFill>
                  <a:schemeClr val="bg1">
                    <a:lumMod val="95000"/>
                  </a:schemeClr>
                </a:solidFill>
              </a:rPr>
              <a:t>Institutional </a:t>
            </a:r>
            <a:r>
              <a:rPr lang="en-ZA" sz="2000" dirty="0">
                <a:solidFill>
                  <a:schemeClr val="bg1">
                    <a:lumMod val="95000"/>
                  </a:schemeClr>
                </a:solidFill>
              </a:rPr>
              <a:t>constraints: limited supervisory </a:t>
            </a:r>
            <a:r>
              <a:rPr lang="en-ZA" sz="2000" dirty="0" smtClean="0">
                <a:solidFill>
                  <a:schemeClr val="bg1">
                    <a:lumMod val="95000"/>
                  </a:schemeClr>
                </a:solidFill>
              </a:rPr>
              <a:t>capacity</a:t>
            </a:r>
          </a:p>
          <a:p>
            <a:pPr marL="457200" lvl="1" indent="-457200">
              <a:buAutoNum type="arabicPeriod"/>
            </a:pPr>
            <a:endParaRPr lang="en-ZA" sz="1400" dirty="0">
              <a:solidFill>
                <a:schemeClr val="bg1">
                  <a:lumMod val="95000"/>
                </a:schemeClr>
              </a:solidFill>
            </a:endParaRPr>
          </a:p>
          <a:p>
            <a:pPr marL="457200" lvl="1" indent="-457200">
              <a:buAutoNum type="arabicPeriod"/>
            </a:pPr>
            <a:endParaRPr lang="en-ZA" sz="1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57200" lvl="1" indent="-457200">
              <a:buAutoNum type="arabicPeriod"/>
            </a:pPr>
            <a:r>
              <a:rPr lang="en-ZA" sz="2000" dirty="0" smtClean="0">
                <a:solidFill>
                  <a:schemeClr val="bg1">
                    <a:lumMod val="95000"/>
                  </a:schemeClr>
                </a:solidFill>
              </a:rPr>
              <a:t>Financial </a:t>
            </a:r>
            <a:r>
              <a:rPr lang="en-ZA" sz="2000" dirty="0">
                <a:solidFill>
                  <a:schemeClr val="bg1">
                    <a:lumMod val="95000"/>
                  </a:schemeClr>
                </a:solidFill>
              </a:rPr>
              <a:t>&amp; Administrative</a:t>
            </a:r>
          </a:p>
          <a:p>
            <a:endParaRPr lang="en-ZA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419600" cy="4525963"/>
          </a:xfrm>
        </p:spPr>
        <p:txBody>
          <a:bodyPr/>
          <a:lstStyle/>
          <a:p>
            <a:r>
              <a:rPr lang="en-ZA" sz="2600" dirty="0" smtClean="0">
                <a:solidFill>
                  <a:schemeClr val="bg1">
                    <a:lumMod val="95000"/>
                  </a:schemeClr>
                </a:solidFill>
              </a:rPr>
              <a:t>The Phuhlisa </a:t>
            </a:r>
            <a:r>
              <a:rPr lang="en-ZA" sz="2600" dirty="0">
                <a:solidFill>
                  <a:schemeClr val="bg1">
                    <a:lumMod val="95000"/>
                  </a:schemeClr>
                </a:solidFill>
              </a:rPr>
              <a:t>R</a:t>
            </a:r>
            <a:r>
              <a:rPr lang="en-ZA" sz="2600" dirty="0" smtClean="0">
                <a:solidFill>
                  <a:schemeClr val="bg1">
                    <a:lumMod val="95000"/>
                  </a:schemeClr>
                </a:solidFill>
              </a:rPr>
              <a:t>esponse</a:t>
            </a:r>
          </a:p>
          <a:p>
            <a:pPr marL="446088" indent="-269875" defTabSz="714375">
              <a:buNone/>
            </a:pPr>
            <a:endParaRPr lang="en-ZA" sz="1600" dirty="0">
              <a:solidFill>
                <a:schemeClr val="bg1">
                  <a:lumMod val="95000"/>
                </a:schemeClr>
              </a:solidFill>
            </a:endParaRPr>
          </a:p>
          <a:p>
            <a:pPr marL="633413" indent="-457200" defTabSz="714375">
              <a:buAutoNum type="arabicPeriod"/>
            </a:pPr>
            <a:r>
              <a:rPr lang="en-ZA" sz="2000" dirty="0" smtClean="0">
                <a:solidFill>
                  <a:schemeClr val="bg1">
                    <a:lumMod val="95000"/>
                  </a:schemeClr>
                </a:solidFill>
              </a:rPr>
              <a:t>effective courses academic &amp; professional development</a:t>
            </a:r>
          </a:p>
          <a:p>
            <a:pPr marL="633413" indent="-457200" defTabSz="714375">
              <a:buAutoNum type="arabicPeriod"/>
            </a:pPr>
            <a:r>
              <a:rPr lang="en-ZA" sz="2000" dirty="0" smtClean="0">
                <a:solidFill>
                  <a:schemeClr val="bg1">
                    <a:lumMod val="95000"/>
                  </a:schemeClr>
                </a:solidFill>
              </a:rPr>
              <a:t>Monthly online monitoring and reporting</a:t>
            </a:r>
          </a:p>
          <a:p>
            <a:pPr marL="633413" indent="-457200" defTabSz="714375">
              <a:buAutoNum type="arabicPeriod"/>
            </a:pPr>
            <a:r>
              <a:rPr lang="en-ZA" sz="2000" dirty="0" smtClean="0">
                <a:solidFill>
                  <a:schemeClr val="bg1">
                    <a:lumMod val="95000"/>
                  </a:schemeClr>
                </a:solidFill>
              </a:rPr>
              <a:t>Co-supervision by NF researchers, research platform provision (Boats, 4X4s, dive teams, ROV)</a:t>
            </a:r>
          </a:p>
          <a:p>
            <a:pPr marL="633413" indent="-457200" defTabSz="714375">
              <a:buAutoNum type="arabicPeriod"/>
            </a:pPr>
            <a:r>
              <a:rPr lang="en-ZA" sz="2000" dirty="0" smtClean="0">
                <a:solidFill>
                  <a:schemeClr val="bg1">
                    <a:lumMod val="95000"/>
                  </a:schemeClr>
                </a:solidFill>
              </a:rPr>
              <a:t>Dedicated resources, secure &amp; adequate DST  funding</a:t>
            </a:r>
          </a:p>
          <a:p>
            <a:pPr marL="633413" indent="-457200" defTabSz="714375">
              <a:buAutoNum type="arabicPeriod"/>
            </a:pPr>
            <a:endParaRPr lang="en-ZA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9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341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ZA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6699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Phuhlisa model</a:t>
            </a:r>
            <a:endParaRPr lang="en-ZA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6699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517232"/>
          </a:xfrm>
        </p:spPr>
      </p:pic>
    </p:spTree>
    <p:extLst>
      <p:ext uri="{BB962C8B-B14F-4D97-AF65-F5344CB8AC3E}">
        <p14:creationId xmlns:p14="http://schemas.microsoft.com/office/powerpoint/2010/main" val="35778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84176"/>
            <a:ext cx="8229600" cy="4997152"/>
          </a:xfrm>
        </p:spPr>
        <p:txBody>
          <a:bodyPr/>
          <a:lstStyle/>
          <a:p>
            <a:r>
              <a:rPr lang="en-ZA" sz="2800" dirty="0" smtClean="0"/>
              <a:t>HBU Supervisors centred approach</a:t>
            </a:r>
          </a:p>
          <a:p>
            <a:r>
              <a:rPr lang="en-ZA" sz="2800" dirty="0" smtClean="0"/>
              <a:t>Recruitment </a:t>
            </a:r>
            <a:r>
              <a:rPr lang="en-ZA" sz="2800" dirty="0"/>
              <a:t>of high </a:t>
            </a:r>
            <a:r>
              <a:rPr lang="en-ZA" sz="2800" dirty="0" smtClean="0"/>
              <a:t>talent/potential </a:t>
            </a:r>
            <a:r>
              <a:rPr lang="en-ZA" sz="2800" dirty="0"/>
              <a:t>individuals</a:t>
            </a:r>
          </a:p>
          <a:p>
            <a:r>
              <a:rPr lang="en-ZA" sz="2800" dirty="0" smtClean="0"/>
              <a:t>Address critical shortcomings </a:t>
            </a:r>
            <a:r>
              <a:rPr lang="en-ZA" sz="2800" dirty="0"/>
              <a:t>and </a:t>
            </a:r>
            <a:r>
              <a:rPr lang="en-ZA" sz="2800" dirty="0" smtClean="0"/>
              <a:t>gaps through excellent </a:t>
            </a:r>
            <a:r>
              <a:rPr lang="en-ZA" sz="2800" dirty="0"/>
              <a:t>effective </a:t>
            </a:r>
            <a:r>
              <a:rPr lang="en-ZA" sz="2800" dirty="0" smtClean="0"/>
              <a:t>courses</a:t>
            </a:r>
            <a:endParaRPr lang="en-ZA" sz="2800" dirty="0"/>
          </a:p>
          <a:p>
            <a:r>
              <a:rPr lang="en-ZA" sz="2800" dirty="0"/>
              <a:t>Adequate continuous funding</a:t>
            </a:r>
          </a:p>
          <a:p>
            <a:r>
              <a:rPr lang="en-ZA" sz="2800" dirty="0" smtClean="0"/>
              <a:t>Ownership </a:t>
            </a:r>
            <a:r>
              <a:rPr lang="en-ZA" sz="2800" dirty="0" err="1" smtClean="0"/>
              <a:t>vs</a:t>
            </a:r>
            <a:r>
              <a:rPr lang="en-ZA" sz="2800" dirty="0" smtClean="0"/>
              <a:t> </a:t>
            </a:r>
            <a:r>
              <a:rPr lang="en-ZA" sz="2800" dirty="0"/>
              <a:t>NF/HBU </a:t>
            </a:r>
            <a:r>
              <a:rPr lang="en-ZA" sz="2800" dirty="0" smtClean="0"/>
              <a:t>partnership</a:t>
            </a:r>
          </a:p>
          <a:p>
            <a:r>
              <a:rPr lang="en-ZA" sz="2800" dirty="0" smtClean="0"/>
              <a:t>Quick </a:t>
            </a:r>
            <a:r>
              <a:rPr lang="en-ZA" sz="2800" dirty="0"/>
              <a:t>wins </a:t>
            </a:r>
            <a:r>
              <a:rPr lang="en-ZA" sz="2800" dirty="0" err="1" smtClean="0"/>
              <a:t>vs</a:t>
            </a:r>
            <a:r>
              <a:rPr lang="en-ZA" sz="2800" dirty="0" smtClean="0"/>
              <a:t> sustainable growth</a:t>
            </a:r>
            <a:endParaRPr lang="en-ZA" sz="2800" dirty="0"/>
          </a:p>
          <a:p>
            <a:r>
              <a:rPr lang="en-ZA" sz="2800" dirty="0" smtClean="0"/>
              <a:t>Greater </a:t>
            </a:r>
            <a:r>
              <a:rPr lang="en-ZA" sz="2800" dirty="0"/>
              <a:t>integration at HBU departmental </a:t>
            </a:r>
            <a:r>
              <a:rPr lang="en-ZA" sz="2800" dirty="0" smtClean="0"/>
              <a:t>level</a:t>
            </a:r>
          </a:p>
          <a:p>
            <a:endParaRPr lang="en-US" sz="2400" dirty="0" smtClean="0">
              <a:latin typeface="Optima Bol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0"/>
            <a:ext cx="5184576" cy="1412776"/>
          </a:xfrm>
        </p:spPr>
        <p:txBody>
          <a:bodyPr/>
          <a:lstStyle/>
          <a:p>
            <a:pPr algn="l">
              <a:lnSpc>
                <a:spcPts val="4000"/>
              </a:lnSpc>
            </a:pPr>
            <a:r>
              <a:rPr lang="en-ZA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36699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Critical success</a:t>
            </a:r>
            <a:br>
              <a:rPr lang="en-ZA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36699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en-ZA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36699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factors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4731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3" y="1371600"/>
            <a:ext cx="7079704" cy="3937992"/>
          </a:xfrm>
        </p:spPr>
        <p:txBody>
          <a:bodyPr/>
          <a:lstStyle/>
          <a:p>
            <a:r>
              <a:rPr lang="en-ZA" dirty="0"/>
              <a:t>Scientific &amp; Academic</a:t>
            </a:r>
          </a:p>
          <a:p>
            <a:pPr lvl="1"/>
            <a:r>
              <a:rPr lang="en-ZA" dirty="0"/>
              <a:t>Academic writing</a:t>
            </a:r>
          </a:p>
          <a:p>
            <a:pPr lvl="1"/>
            <a:r>
              <a:rPr lang="en-ZA" dirty="0"/>
              <a:t>Presentation Skills</a:t>
            </a:r>
          </a:p>
          <a:p>
            <a:pPr lvl="1"/>
            <a:r>
              <a:rPr lang="en-ZA" dirty="0"/>
              <a:t>Statistics, Basic </a:t>
            </a:r>
            <a:r>
              <a:rPr lang="en-ZA" dirty="0" smtClean="0"/>
              <a:t>Taxonomy</a:t>
            </a:r>
            <a:endParaRPr lang="en-ZA" sz="1800" dirty="0"/>
          </a:p>
          <a:p>
            <a:r>
              <a:rPr lang="en-ZA" dirty="0" err="1"/>
              <a:t>Lifeskills</a:t>
            </a:r>
            <a:endParaRPr lang="en-ZA" dirty="0"/>
          </a:p>
          <a:p>
            <a:pPr lvl="1"/>
            <a:r>
              <a:rPr lang="en-ZA" dirty="0"/>
              <a:t>First Aid, Swimming, Driving, Skippers license, diving</a:t>
            </a:r>
          </a:p>
          <a:p>
            <a:pPr lvl="1"/>
            <a:endParaRPr lang="en-ZA" dirty="0"/>
          </a:p>
          <a:p>
            <a:pPr lvl="1"/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36699">
                    <a:alpha val="95000"/>
                  </a:srgbClr>
                </a:solidFill>
              </a:rPr>
              <a:t>Courses</a:t>
            </a:r>
            <a:endParaRPr lang="en-ZA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2"/>
          <a:stretch/>
        </p:blipFill>
        <p:spPr>
          <a:xfrm>
            <a:off x="2987824" y="5029200"/>
            <a:ext cx="2771798" cy="1676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8" r="24246"/>
          <a:stretch/>
        </p:blipFill>
        <p:spPr>
          <a:xfrm>
            <a:off x="5878831" y="4293096"/>
            <a:ext cx="3186355" cy="24128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1"/>
          <a:stretch/>
        </p:blipFill>
        <p:spPr>
          <a:xfrm>
            <a:off x="5853606" y="1628800"/>
            <a:ext cx="3186355" cy="23762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5029200"/>
            <a:ext cx="2664297" cy="167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ZA" sz="3000" dirty="0" smtClean="0"/>
              <a:t>ACEP Phuhlisa is a strategic initiative in </a:t>
            </a:r>
            <a:r>
              <a:rPr lang="en-ZA" sz="3050" dirty="0" smtClean="0"/>
              <a:t>the</a:t>
            </a:r>
            <a:r>
              <a:rPr lang="en-ZA" sz="3000" dirty="0" smtClean="0"/>
              <a:t> form of an intervention</a:t>
            </a:r>
          </a:p>
          <a:p>
            <a:pPr>
              <a:defRPr/>
            </a:pPr>
            <a:r>
              <a:rPr lang="en-ZA" sz="3000" dirty="0" smtClean="0"/>
              <a:t>Move towards equal partner collaboration between National Facility and Universities</a:t>
            </a:r>
          </a:p>
          <a:p>
            <a:pPr>
              <a:defRPr/>
            </a:pPr>
            <a:r>
              <a:rPr lang="en-ZA" sz="3000" dirty="0" smtClean="0"/>
              <a:t>Caring for the discipline will take more than passion and research excellence</a:t>
            </a:r>
          </a:p>
          <a:p>
            <a:pPr>
              <a:defRPr/>
            </a:pPr>
            <a:r>
              <a:rPr lang="en-ZA" sz="3000" dirty="0" smtClean="0"/>
              <a:t>Shape the next generation of South African Marine scientist through transformation</a:t>
            </a:r>
          </a:p>
          <a:p>
            <a:pPr>
              <a:defRPr/>
            </a:pPr>
            <a:endParaRPr lang="en-ZA" dirty="0"/>
          </a:p>
        </p:txBody>
      </p:sp>
      <p:sp>
        <p:nvSpPr>
          <p:cNvPr id="2355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dirty="0" smtClean="0"/>
              <a:t>In conclusion…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153400" cy="5334000"/>
          </a:xfrm>
        </p:spPr>
        <p:txBody>
          <a:bodyPr/>
          <a:lstStyle/>
          <a:p>
            <a:r>
              <a:rPr lang="en-ZA" sz="2800" dirty="0" smtClean="0">
                <a:solidFill>
                  <a:schemeClr val="bg1">
                    <a:lumMod val="85000"/>
                  </a:schemeClr>
                </a:solidFill>
              </a:rPr>
              <a:t>SA growing its </a:t>
            </a:r>
          </a:p>
          <a:p>
            <a:pPr marL="0" indent="0">
              <a:buNone/>
            </a:pPr>
            <a:r>
              <a:rPr lang="en-ZA" sz="2800" dirty="0" smtClean="0">
                <a:solidFill>
                  <a:schemeClr val="bg1">
                    <a:lumMod val="85000"/>
                  </a:schemeClr>
                </a:solidFill>
              </a:rPr>
              <a:t>   knowledge economy</a:t>
            </a:r>
          </a:p>
          <a:p>
            <a:r>
              <a:rPr lang="en-ZA" sz="2800" dirty="0" smtClean="0"/>
              <a:t>NRF aims for </a:t>
            </a:r>
            <a:endParaRPr lang="en-ZA" sz="2800" dirty="0"/>
          </a:p>
          <a:p>
            <a:pPr lvl="1"/>
            <a:r>
              <a:rPr lang="en-ZA" sz="2400" dirty="0"/>
              <a:t>1% of global research</a:t>
            </a:r>
          </a:p>
          <a:p>
            <a:pPr lvl="1"/>
            <a:r>
              <a:rPr lang="en-ZA" sz="2400" dirty="0"/>
              <a:t>6000 PhDs per year by 2025</a:t>
            </a:r>
            <a:endParaRPr lang="en-ZA" sz="2000" dirty="0"/>
          </a:p>
          <a:p>
            <a:r>
              <a:rPr lang="en-ZA" sz="2800" dirty="0" smtClean="0">
                <a:solidFill>
                  <a:schemeClr val="bg1">
                    <a:lumMod val="85000"/>
                  </a:schemeClr>
                </a:solidFill>
              </a:rPr>
              <a:t>National Development Plan  (2011) </a:t>
            </a:r>
          </a:p>
          <a:p>
            <a:pPr lvl="1"/>
            <a:r>
              <a:rPr lang="en-ZA" sz="2400" dirty="0" smtClean="0">
                <a:solidFill>
                  <a:schemeClr val="bg1">
                    <a:lumMod val="85000"/>
                  </a:schemeClr>
                </a:solidFill>
              </a:rPr>
              <a:t>more woman and African postgraduates</a:t>
            </a:r>
          </a:p>
          <a:p>
            <a:pPr lvl="1"/>
            <a:r>
              <a:rPr lang="en-ZA" sz="2400" dirty="0" smtClean="0">
                <a:solidFill>
                  <a:schemeClr val="bg1">
                    <a:lumMod val="85000"/>
                  </a:schemeClr>
                </a:solidFill>
              </a:rPr>
              <a:t>100 PhDs per million per year by 2030</a:t>
            </a:r>
          </a:p>
          <a:p>
            <a:pPr lvl="1"/>
            <a:r>
              <a:rPr lang="en-ZA" sz="2400" dirty="0" smtClean="0">
                <a:solidFill>
                  <a:schemeClr val="bg1">
                    <a:lumMod val="85000"/>
                  </a:schemeClr>
                </a:solidFill>
              </a:rPr>
              <a:t>Increase PhD qualified staff from 34% to 75%</a:t>
            </a:r>
          </a:p>
          <a:p>
            <a:r>
              <a:rPr lang="en-ZA" sz="2800" dirty="0" smtClean="0">
                <a:solidFill>
                  <a:schemeClr val="bg1">
                    <a:lumMod val="85000"/>
                  </a:schemeClr>
                </a:solidFill>
              </a:rPr>
              <a:t>Minister </a:t>
            </a:r>
            <a:r>
              <a:rPr lang="en-ZA" sz="2800" dirty="0" err="1" smtClean="0">
                <a:solidFill>
                  <a:schemeClr val="bg1">
                    <a:lumMod val="85000"/>
                  </a:schemeClr>
                </a:solidFill>
              </a:rPr>
              <a:t>Hanekom</a:t>
            </a:r>
            <a:r>
              <a:rPr lang="en-ZA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ZA" sz="2800" dirty="0">
                <a:solidFill>
                  <a:schemeClr val="bg1">
                    <a:lumMod val="85000"/>
                  </a:schemeClr>
                </a:solidFill>
              </a:rPr>
              <a:t>emphasizes need for greater equity in awarding of </a:t>
            </a:r>
            <a:r>
              <a:rPr lang="en-ZA" sz="2800" dirty="0" smtClean="0">
                <a:solidFill>
                  <a:schemeClr val="bg1">
                    <a:lumMod val="85000"/>
                  </a:schemeClr>
                </a:solidFill>
              </a:rPr>
              <a:t>bursaries</a:t>
            </a:r>
            <a:endParaRPr lang="en-ZA" sz="2800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endParaRPr lang="en-ZA" sz="24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l">
              <a:defRPr/>
            </a:pPr>
            <a:r>
              <a:rPr lang="en-ZA" sz="6000" dirty="0" smtClean="0">
                <a:solidFill>
                  <a:srgbClr val="336699"/>
                </a:solidFill>
                <a:latin typeface="Arial Black" pitchFamily="34" charset="0"/>
              </a:rPr>
              <a:t>Overview</a:t>
            </a:r>
            <a:endParaRPr lang="en-ZA" sz="6000" dirty="0">
              <a:solidFill>
                <a:srgbClr val="336699"/>
              </a:solidFill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/>
          <a:srcRect t="11188" r="7023"/>
          <a:stretch/>
        </p:blipFill>
        <p:spPr bwMode="auto">
          <a:xfrm>
            <a:off x="5715000" y="1447800"/>
            <a:ext cx="3259015" cy="2233247"/>
          </a:xfrm>
          <a:prstGeom prst="rect">
            <a:avLst/>
          </a:prstGeom>
          <a:noFill/>
          <a:ln w="38100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/>
          <a:lstStyle/>
          <a:p>
            <a:pPr algn="ctr"/>
            <a:r>
              <a:rPr lang="en-ZA" dirty="0" smtClean="0"/>
              <a:t>The End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66936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467544" y="455333"/>
            <a:ext cx="60121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latin typeface="Optima Bold" charset="0"/>
              </a:rPr>
              <a:t>What is required?</a:t>
            </a:r>
            <a:endParaRPr lang="en-ZA" b="1" dirty="0"/>
          </a:p>
        </p:txBody>
      </p:sp>
      <p:pic>
        <p:nvPicPr>
          <p:cNvPr id="9219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575" y="2338388"/>
            <a:ext cx="3948113" cy="2828925"/>
          </a:xfrm>
        </p:spPr>
      </p:pic>
      <p:pic>
        <p:nvPicPr>
          <p:cNvPr id="922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2338388"/>
            <a:ext cx="3759200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641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617663"/>
          </a:xfrm>
          <a:ln w="31750"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ZA" sz="5300" dirty="0" smtClean="0"/>
              <a:t>Marine Biology</a:t>
            </a:r>
            <a:r>
              <a:rPr lang="en-ZA" dirty="0" smtClean="0"/>
              <a:t/>
            </a:r>
            <a:br>
              <a:rPr lang="en-ZA" dirty="0" smtClean="0"/>
            </a:br>
            <a:r>
              <a:rPr lang="en-ZA" sz="1600" dirty="0" smtClean="0"/>
              <a:t/>
            </a:r>
            <a:br>
              <a:rPr lang="en-ZA" sz="1600" dirty="0" smtClean="0"/>
            </a:br>
            <a:r>
              <a:rPr lang="en-ZA" sz="2700" dirty="0" smtClean="0"/>
              <a:t>Lukhanyiso Vumazonke (UFH), Alexis Olds </a:t>
            </a:r>
            <a:r>
              <a:rPr lang="en-ZA" sz="2700" dirty="0"/>
              <a:t>&amp;</a:t>
            </a:r>
            <a:r>
              <a:rPr lang="en-ZA" sz="2700" dirty="0" smtClean="0"/>
              <a:t> </a:t>
            </a:r>
            <a:br>
              <a:rPr lang="en-ZA" sz="2700" dirty="0" smtClean="0"/>
            </a:br>
            <a:r>
              <a:rPr lang="en-ZA" sz="2700" dirty="0" smtClean="0"/>
              <a:t>Shaun Deyzel</a:t>
            </a:r>
            <a:endParaRPr lang="en-ZA" dirty="0"/>
          </a:p>
        </p:txBody>
      </p:sp>
      <p:sp>
        <p:nvSpPr>
          <p:cNvPr id="13315" name="Text Placeholder 4"/>
          <p:cNvSpPr>
            <a:spLocks noGrp="1"/>
          </p:cNvSpPr>
          <p:nvPr>
            <p:ph type="body" idx="1"/>
          </p:nvPr>
        </p:nvSpPr>
        <p:spPr>
          <a:xfrm>
            <a:off x="755650" y="2212975"/>
            <a:ext cx="3467100" cy="1174750"/>
          </a:xfrm>
          <a:ln w="3175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ZA" sz="2000" smtClean="0"/>
              <a:t>Oyama Siqwepu</a:t>
            </a:r>
          </a:p>
          <a:p>
            <a:r>
              <a:rPr lang="en-ZA" sz="2000" smtClean="0"/>
              <a:t>Investigating Ichthyofuana of the Sundays Estuary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00563" y="2212975"/>
            <a:ext cx="3932237" cy="1174750"/>
          </a:xfrm>
          <a:ln w="31750">
            <a:solidFill>
              <a:srgbClr val="00B0F0"/>
            </a:solidFill>
          </a:ln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ZA" dirty="0" smtClean="0"/>
              <a:t>Tumeka Mbobo</a:t>
            </a:r>
          </a:p>
          <a:p>
            <a:pPr>
              <a:defRPr/>
            </a:pPr>
            <a:r>
              <a:rPr lang="en-ZA" dirty="0" smtClean="0"/>
              <a:t>Studying </a:t>
            </a:r>
            <a:r>
              <a:rPr lang="en-ZA" dirty="0" err="1" smtClean="0"/>
              <a:t>hyperbenthic</a:t>
            </a:r>
            <a:r>
              <a:rPr lang="en-ZA" dirty="0" smtClean="0"/>
              <a:t> </a:t>
            </a:r>
            <a:r>
              <a:rPr lang="en-ZA" dirty="0" err="1" smtClean="0"/>
              <a:t>caridean</a:t>
            </a:r>
            <a:r>
              <a:rPr lang="en-ZA" dirty="0" smtClean="0"/>
              <a:t> shrimp, </a:t>
            </a:r>
            <a:r>
              <a:rPr lang="en-ZA" i="1" dirty="0" err="1" smtClean="0"/>
              <a:t>Palaemon</a:t>
            </a:r>
            <a:r>
              <a:rPr lang="en-ZA" i="1" dirty="0" smtClean="0"/>
              <a:t> </a:t>
            </a:r>
            <a:r>
              <a:rPr lang="en-ZA" i="1" dirty="0" err="1" smtClean="0"/>
              <a:t>peringueyi</a:t>
            </a:r>
            <a:r>
              <a:rPr lang="en-ZA" i="1" dirty="0" smtClean="0"/>
              <a:t> – </a:t>
            </a:r>
            <a:r>
              <a:rPr lang="en-ZA" i="1" dirty="0" err="1" smtClean="0"/>
              <a:t>Swartkops</a:t>
            </a:r>
            <a:r>
              <a:rPr lang="en-ZA" i="1" dirty="0" smtClean="0"/>
              <a:t> Estuary</a:t>
            </a:r>
            <a:endParaRPr lang="en-Z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581400"/>
            <a:ext cx="3168650" cy="2895600"/>
          </a:xfrm>
          <a:prstGeom prst="rect">
            <a:avLst/>
          </a:prstGeom>
          <a:noFill/>
          <a:ln w="31750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X:\ACEP pictures\swartkops\small p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81400"/>
            <a:ext cx="3722688" cy="2895600"/>
          </a:xfrm>
          <a:prstGeom prst="rect">
            <a:avLst/>
          </a:prstGeom>
          <a:noFill/>
          <a:ln w="3175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  <a:ln w="38100">
            <a:solidFill>
              <a:schemeClr val="accent5"/>
            </a:solidFill>
          </a:ln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ZA" dirty="0" smtClean="0"/>
              <a:t>Microbiology</a:t>
            </a:r>
            <a:br>
              <a:rPr lang="en-ZA" dirty="0" smtClean="0"/>
            </a:br>
            <a:r>
              <a:rPr lang="en-ZA" sz="3200" dirty="0" smtClean="0"/>
              <a:t>Anna Clarke &amp; Angus Paterson </a:t>
            </a:r>
            <a:endParaRPr lang="en-ZA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455738"/>
            <a:ext cx="3006725" cy="2427287"/>
          </a:xfrm>
          <a:ln w="38100">
            <a:solidFill>
              <a:schemeClr val="accent5"/>
            </a:solidFill>
          </a:ln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ZA" sz="2200" dirty="0" smtClean="0"/>
              <a:t>Zikhona Jojozi &amp; Sive Bukani </a:t>
            </a:r>
          </a:p>
          <a:p>
            <a:pPr>
              <a:defRPr/>
            </a:pPr>
            <a:r>
              <a:rPr lang="en-ZA" sz="2200" dirty="0" smtClean="0"/>
              <a:t>Screening of bacteria from gastrointestinal tracts of marine fish for potential use of probiotics</a:t>
            </a:r>
            <a:endParaRPr lang="en-ZA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7763" y="4046538"/>
            <a:ext cx="2409825" cy="2478087"/>
          </a:xfrm>
          <a:ln w="38100">
            <a:solidFill>
              <a:schemeClr val="accent5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  <a:defRPr/>
            </a:pPr>
            <a:r>
              <a:rPr lang="en-ZA" dirty="0" smtClean="0"/>
              <a:t>Lavious Matereke </a:t>
            </a:r>
          </a:p>
          <a:p>
            <a:pPr marL="0" indent="0">
              <a:buFontTx/>
              <a:buNone/>
              <a:defRPr/>
            </a:pPr>
            <a:r>
              <a:rPr lang="en-ZA" dirty="0" smtClean="0"/>
              <a:t>Spatial analysis of pathogenic coliforms in the </a:t>
            </a:r>
            <a:r>
              <a:rPr lang="en-ZA" dirty="0" err="1" smtClean="0"/>
              <a:t>Swartkops</a:t>
            </a:r>
            <a:r>
              <a:rPr lang="en-ZA" dirty="0" smtClean="0"/>
              <a:t> River Estuary</a:t>
            </a:r>
            <a:endParaRPr lang="en-ZA" dirty="0"/>
          </a:p>
        </p:txBody>
      </p:sp>
      <p:pic>
        <p:nvPicPr>
          <p:cNvPr id="1029" name="Picture 5" descr="X:\ACEP pictures\anna\DST zikhona 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438" y="4076700"/>
            <a:ext cx="2924175" cy="2192338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X:\ACEP pictures\anna\dst 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2598738"/>
            <a:ext cx="2330450" cy="2143125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X:\ACEP pictures\anna\dst small lavio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1643063"/>
            <a:ext cx="1917700" cy="2239962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025" y="188913"/>
            <a:ext cx="5327650" cy="1079500"/>
          </a:xfrm>
          <a:ln w="38100">
            <a:solidFill>
              <a:schemeClr val="accent5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/>
              <a:t>Marine Geology</a:t>
            </a:r>
            <a:br>
              <a:rPr lang="en-ZA" dirty="0" smtClean="0"/>
            </a:br>
            <a:r>
              <a:rPr lang="en-ZA" sz="3100" dirty="0" smtClean="0"/>
              <a:t>Ken Liu &amp; Tommy Bornman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6238" y="1468438"/>
            <a:ext cx="2890837" cy="2046287"/>
          </a:xfrm>
          <a:ln w="38100">
            <a:solidFill>
              <a:schemeClr val="accent5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ZA" dirty="0" smtClean="0"/>
              <a:t>Sanele Ndzelu</a:t>
            </a:r>
          </a:p>
          <a:p>
            <a:pPr marL="0" indent="0">
              <a:buFontTx/>
              <a:buNone/>
              <a:defRPr/>
            </a:pPr>
            <a:r>
              <a:rPr lang="en-ZA" dirty="0" smtClean="0"/>
              <a:t>Spatial Analysis of </a:t>
            </a:r>
            <a:r>
              <a:rPr lang="en-ZA" dirty="0" err="1" smtClean="0"/>
              <a:t>Bayscale</a:t>
            </a:r>
            <a:r>
              <a:rPr lang="en-ZA" dirty="0" smtClean="0"/>
              <a:t> changes in Particle size in </a:t>
            </a:r>
            <a:r>
              <a:rPr lang="en-ZA" dirty="0" err="1" smtClean="0"/>
              <a:t>Algoa</a:t>
            </a:r>
            <a:r>
              <a:rPr lang="en-ZA" dirty="0" smtClean="0"/>
              <a:t> Bay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68538" y="5168900"/>
            <a:ext cx="3808412" cy="1557338"/>
          </a:xfrm>
          <a:ln w="38100">
            <a:solidFill>
              <a:schemeClr val="accent5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ZA" dirty="0" smtClean="0"/>
              <a:t>Nondzuzo Zathelela</a:t>
            </a:r>
          </a:p>
          <a:p>
            <a:pPr marL="0" indent="0">
              <a:buFontTx/>
              <a:buNone/>
              <a:defRPr/>
            </a:pPr>
            <a:r>
              <a:rPr lang="en-ZA" dirty="0" smtClean="0"/>
              <a:t>Spatial Analysis of </a:t>
            </a:r>
            <a:r>
              <a:rPr lang="en-ZA" dirty="0" err="1" smtClean="0"/>
              <a:t>Bayscale</a:t>
            </a:r>
            <a:r>
              <a:rPr lang="en-ZA" dirty="0" smtClean="0"/>
              <a:t> changes in Particle size in St </a:t>
            </a:r>
            <a:r>
              <a:rPr lang="en-ZA" dirty="0" err="1" smtClean="0"/>
              <a:t>Algoa</a:t>
            </a:r>
            <a:r>
              <a:rPr lang="en-ZA" dirty="0" smtClean="0"/>
              <a:t> Bay</a:t>
            </a:r>
            <a:endParaRPr lang="en-ZA" dirty="0"/>
          </a:p>
        </p:txBody>
      </p:sp>
      <p:pic>
        <p:nvPicPr>
          <p:cNvPr id="2050" name="Picture 2" descr="X:\ACEP pictures\Pic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1700213"/>
            <a:ext cx="2736850" cy="5026025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1484313"/>
            <a:ext cx="2578100" cy="3187700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88913"/>
            <a:ext cx="7056438" cy="1008062"/>
          </a:xfrm>
          <a:ln w="38100">
            <a:solidFill>
              <a:schemeClr val="accent5"/>
            </a:solidFill>
          </a:ln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ZA" dirty="0" smtClean="0"/>
              <a:t>GIS</a:t>
            </a:r>
            <a:br>
              <a:rPr lang="en-ZA" dirty="0" smtClean="0"/>
            </a:br>
            <a:r>
              <a:rPr lang="en-ZA" sz="3100" dirty="0" smtClean="0"/>
              <a:t>Caryll Tyson &amp; Tommy Bornman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24075" y="1414463"/>
            <a:ext cx="4608513" cy="1870075"/>
          </a:xfrm>
          <a:ln w="38100">
            <a:solidFill>
              <a:schemeClr val="accent5"/>
            </a:solidFill>
          </a:ln>
        </p:spPr>
        <p:txBody>
          <a:bodyPr>
            <a:normAutofit fontScale="92500"/>
          </a:bodyPr>
          <a:lstStyle/>
          <a:p>
            <a:pPr marL="0" indent="0">
              <a:buFontTx/>
              <a:buNone/>
              <a:defRPr/>
            </a:pPr>
            <a:r>
              <a:rPr lang="en-ZA" dirty="0" smtClean="0"/>
              <a:t>Tivisani Ndlovu &amp; Amanda Mlungwana</a:t>
            </a:r>
          </a:p>
          <a:p>
            <a:pPr marL="0" indent="0">
              <a:buFontTx/>
              <a:buNone/>
              <a:defRPr/>
            </a:pPr>
            <a:r>
              <a:rPr lang="en-ZA" dirty="0" smtClean="0"/>
              <a:t>Spatial Mapping of Changes in Oyster Bay and St Francis Bay dune </a:t>
            </a:r>
            <a:r>
              <a:rPr lang="en-ZA" dirty="0"/>
              <a:t>s</a:t>
            </a:r>
            <a:r>
              <a:rPr lang="en-ZA" dirty="0" smtClean="0"/>
              <a:t>ystem over the years</a:t>
            </a:r>
            <a:endParaRPr lang="en-ZA" dirty="0"/>
          </a:p>
        </p:txBody>
      </p:sp>
      <p:pic>
        <p:nvPicPr>
          <p:cNvPr id="5" name="Picture 4" descr="C:\Users\nonzuzo\Documents\My project related staff\Algoa_Bay_Geomorph_study_sites_cropped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663" y="3716338"/>
            <a:ext cx="7127875" cy="2932112"/>
          </a:xfrm>
          <a:prstGeom prst="rect">
            <a:avLst/>
          </a:prstGeom>
          <a:noFill/>
          <a:ln w="38100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Y:\Pub-Communications\Photographs&amp;Images\2012\ACEP mugshots\Tizisani Ndlov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14463"/>
            <a:ext cx="1655763" cy="1870075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:\Pub-Communications\Photographs&amp;Images\2012\ACEP mugshots\Amanda Mlungwa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5463" y="1414463"/>
            <a:ext cx="1657350" cy="1870075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13" y="152400"/>
            <a:ext cx="8229600" cy="1143000"/>
          </a:xfrm>
          <a:ln w="38100">
            <a:solidFill>
              <a:schemeClr val="accent5"/>
            </a:solidFill>
          </a:ln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ZA" dirty="0" smtClean="0"/>
              <a:t>Estuarine Biology</a:t>
            </a:r>
            <a:br>
              <a:rPr lang="en-ZA" dirty="0" smtClean="0"/>
            </a:br>
            <a:r>
              <a:rPr lang="en-ZA" sz="2200" dirty="0" smtClean="0"/>
              <a:t>Emile </a:t>
            </a:r>
            <a:r>
              <a:rPr lang="en-ZA" sz="2200" dirty="0" err="1" smtClean="0"/>
              <a:t>Plumstead</a:t>
            </a:r>
            <a:r>
              <a:rPr lang="en-ZA" sz="2200" dirty="0" smtClean="0"/>
              <a:t>, </a:t>
            </a:r>
            <a:r>
              <a:rPr lang="en-ZA" sz="2200" dirty="0" err="1" smtClean="0"/>
              <a:t>Motebang</a:t>
            </a:r>
            <a:r>
              <a:rPr lang="en-ZA" sz="2200" dirty="0" smtClean="0"/>
              <a:t> </a:t>
            </a:r>
            <a:r>
              <a:rPr lang="en-ZA" sz="2200" dirty="0" err="1" smtClean="0"/>
              <a:t>Nakin</a:t>
            </a:r>
            <a:r>
              <a:rPr lang="en-ZA" sz="2200" dirty="0" smtClean="0"/>
              <a:t> &amp;</a:t>
            </a:r>
            <a:br>
              <a:rPr lang="en-ZA" sz="2200" dirty="0" smtClean="0"/>
            </a:br>
            <a:r>
              <a:rPr lang="en-ZA" sz="2200" dirty="0" smtClean="0"/>
              <a:t>Shaun Deyzel</a:t>
            </a:r>
            <a:endParaRPr lang="en-ZA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8275" y="1866900"/>
            <a:ext cx="2952750" cy="1943100"/>
          </a:xfrm>
          <a:ln w="38100">
            <a:solidFill>
              <a:schemeClr val="accent5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ZA" sz="2000" dirty="0" smtClean="0"/>
              <a:t>Yolanda Qhaji</a:t>
            </a:r>
            <a:endParaRPr lang="en-ZA" sz="2000" dirty="0"/>
          </a:p>
          <a:p>
            <a:pPr marL="0" indent="0">
              <a:buFontTx/>
              <a:buNone/>
              <a:defRPr/>
            </a:pPr>
            <a:r>
              <a:rPr lang="en-ZA" sz="2000" dirty="0" err="1" smtClean="0"/>
              <a:t>Bentho-Palagic</a:t>
            </a:r>
            <a:r>
              <a:rPr lang="en-ZA" sz="2000" dirty="0" smtClean="0"/>
              <a:t> crustacean community associated with Sediment characteristics in </a:t>
            </a:r>
            <a:r>
              <a:rPr lang="en-ZA" sz="2000" dirty="0" err="1" smtClean="0"/>
              <a:t>Mngazana</a:t>
            </a:r>
            <a:r>
              <a:rPr lang="en-ZA" sz="2000" dirty="0" smtClean="0"/>
              <a:t> Estuary</a:t>
            </a:r>
            <a:endParaRPr lang="en-ZA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78525" y="1741488"/>
            <a:ext cx="2927350" cy="2046287"/>
          </a:xfrm>
          <a:ln w="38100">
            <a:solidFill>
              <a:schemeClr val="accent5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  <a:defRPr/>
            </a:pPr>
            <a:r>
              <a:rPr lang="en-ZA" dirty="0" smtClean="0"/>
              <a:t>Lwazi Nombembe</a:t>
            </a:r>
          </a:p>
          <a:p>
            <a:pPr marL="0" indent="0">
              <a:buFontTx/>
              <a:buNone/>
              <a:defRPr/>
            </a:pPr>
            <a:r>
              <a:rPr lang="en-ZA" dirty="0" smtClean="0"/>
              <a:t>Spatial variation of Sediment characteristics and tidal volume in </a:t>
            </a:r>
            <a:r>
              <a:rPr lang="en-ZA" dirty="0" err="1" smtClean="0"/>
              <a:t>Mngazana</a:t>
            </a:r>
            <a:r>
              <a:rPr lang="en-ZA" dirty="0" smtClean="0"/>
              <a:t> Estuary</a:t>
            </a:r>
            <a:endParaRPr lang="en-ZA" dirty="0"/>
          </a:p>
        </p:txBody>
      </p:sp>
      <p:sp>
        <p:nvSpPr>
          <p:cNvPr id="7" name="Rectangle 6"/>
          <p:cNvSpPr/>
          <p:nvPr/>
        </p:nvSpPr>
        <p:spPr>
          <a:xfrm>
            <a:off x="3421063" y="3816350"/>
            <a:ext cx="2173287" cy="2586038"/>
          </a:xfrm>
          <a:prstGeom prst="rect">
            <a:avLst/>
          </a:prstGeom>
          <a:ln w="38100">
            <a:solidFill>
              <a:schemeClr val="accent5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ZA" dirty="0"/>
              <a:t>Sonwabile Malongwe</a:t>
            </a:r>
          </a:p>
          <a:p>
            <a:pPr>
              <a:defRPr/>
            </a:pPr>
            <a:r>
              <a:rPr lang="en-ZA" dirty="0" err="1"/>
              <a:t>Bentho-Palagic</a:t>
            </a:r>
            <a:r>
              <a:rPr lang="en-ZA" dirty="0"/>
              <a:t> </a:t>
            </a:r>
            <a:r>
              <a:rPr lang="en-ZA" dirty="0" err="1"/>
              <a:t>ichthyofaunal</a:t>
            </a:r>
            <a:r>
              <a:rPr lang="en-ZA" dirty="0"/>
              <a:t> </a:t>
            </a:r>
            <a:r>
              <a:rPr lang="en-ZA" dirty="0" err="1"/>
              <a:t>coomunity</a:t>
            </a:r>
            <a:r>
              <a:rPr lang="en-ZA" dirty="0"/>
              <a:t> associated with Sediment characteristics in </a:t>
            </a:r>
            <a:r>
              <a:rPr lang="en-ZA" dirty="0" err="1"/>
              <a:t>Mngazana</a:t>
            </a:r>
            <a:r>
              <a:rPr lang="en-ZA" dirty="0"/>
              <a:t> Estuary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3787775"/>
            <a:ext cx="3181350" cy="2722563"/>
          </a:xfrm>
          <a:prstGeom prst="rect">
            <a:avLst/>
          </a:prstGeom>
          <a:noFill/>
          <a:ln w="38100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816350"/>
            <a:ext cx="3124200" cy="2663825"/>
          </a:xfrm>
          <a:prstGeom prst="rect">
            <a:avLst/>
          </a:prstGeom>
          <a:noFill/>
          <a:ln w="38100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2188" y="1557338"/>
            <a:ext cx="1951037" cy="2230437"/>
          </a:xfrm>
          <a:prstGeom prst="rect">
            <a:avLst/>
          </a:prstGeom>
          <a:noFill/>
          <a:ln w="38100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3581400"/>
          </a:xfrm>
        </p:spPr>
        <p:txBody>
          <a:bodyPr/>
          <a:lstStyle/>
          <a:p>
            <a:pPr marL="0" indent="0">
              <a:buNone/>
            </a:pPr>
            <a:r>
              <a:rPr lang="en-ZA" sz="3600" dirty="0" smtClean="0"/>
              <a:t>Strategic </a:t>
            </a:r>
            <a:r>
              <a:rPr lang="en-ZA" sz="3600" dirty="0"/>
              <a:t>imperative </a:t>
            </a:r>
            <a:r>
              <a:rPr lang="en-ZA" sz="3600" dirty="0" smtClean="0"/>
              <a:t>to:</a:t>
            </a:r>
          </a:p>
          <a:p>
            <a:pPr lvl="1"/>
            <a:r>
              <a:rPr lang="en-ZA" sz="3600" dirty="0" smtClean="0"/>
              <a:t>increase </a:t>
            </a:r>
            <a:r>
              <a:rPr lang="en-ZA" sz="3600" dirty="0"/>
              <a:t>the number of </a:t>
            </a:r>
            <a:r>
              <a:rPr lang="en-ZA" sz="3600" dirty="0" smtClean="0"/>
              <a:t>PhDs to   increase </a:t>
            </a:r>
            <a:r>
              <a:rPr lang="en-ZA" sz="3600" dirty="0"/>
              <a:t>SA’s research </a:t>
            </a:r>
            <a:r>
              <a:rPr lang="en-ZA" sz="3600" dirty="0" smtClean="0"/>
              <a:t>output.</a:t>
            </a:r>
          </a:p>
          <a:p>
            <a:pPr lvl="1"/>
            <a:r>
              <a:rPr lang="en-ZA" sz="3600" dirty="0" smtClean="0"/>
              <a:t>have a representative research community</a:t>
            </a:r>
            <a:endParaRPr lang="en-ZA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6324600" cy="1143000"/>
          </a:xfrm>
        </p:spPr>
        <p:txBody>
          <a:bodyPr/>
          <a:lstStyle/>
          <a:p>
            <a:pPr algn="l"/>
            <a:r>
              <a:rPr lang="en-ZA" dirty="0" smtClean="0"/>
              <a:t>Overview </a:t>
            </a:r>
            <a:r>
              <a:rPr lang="en-ZA" sz="2000" dirty="0" err="1" smtClean="0"/>
              <a:t>cont</a:t>
            </a:r>
            <a:r>
              <a:rPr lang="en-ZA" sz="2000" dirty="0" smtClean="0"/>
              <a:t>…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7" r="3881" b="57398"/>
          <a:stretch/>
        </p:blipFill>
        <p:spPr>
          <a:xfrm>
            <a:off x="179512" y="5274270"/>
            <a:ext cx="8789158" cy="1355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181600"/>
          </a:xfrm>
        </p:spPr>
        <p:txBody>
          <a:bodyPr/>
          <a:lstStyle/>
          <a:p>
            <a:r>
              <a:rPr lang="en-ZA" dirty="0" smtClean="0"/>
              <a:t>No. of Masters declining since 2004</a:t>
            </a:r>
          </a:p>
          <a:p>
            <a:r>
              <a:rPr lang="en-ZA" dirty="0" smtClean="0"/>
              <a:t>No. of graduates declining since 2005</a:t>
            </a:r>
          </a:p>
          <a:p>
            <a:r>
              <a:rPr lang="en-ZA" dirty="0" err="1" smtClean="0"/>
              <a:t>ASSAf</a:t>
            </a:r>
            <a:r>
              <a:rPr lang="en-ZA" dirty="0" smtClean="0"/>
              <a:t> report </a:t>
            </a:r>
            <a:r>
              <a:rPr lang="en-ZA" sz="2400" dirty="0" smtClean="0"/>
              <a:t>(2010)</a:t>
            </a:r>
            <a:r>
              <a:rPr lang="en-ZA" dirty="0" smtClean="0"/>
              <a:t> identifies barriers:</a:t>
            </a:r>
          </a:p>
          <a:p>
            <a:pPr marL="368300" lvl="1"/>
            <a:r>
              <a:rPr lang="en-ZA" dirty="0" smtClean="0"/>
              <a:t>Poor quality schooling, undergraduate and post graduate pipeline</a:t>
            </a:r>
          </a:p>
          <a:p>
            <a:pPr marL="368300" lvl="1"/>
            <a:r>
              <a:rPr lang="en-ZA" dirty="0" smtClean="0"/>
              <a:t>Institutional constraints: limited supervisory capacity</a:t>
            </a:r>
          </a:p>
          <a:p>
            <a:pPr marL="368300" lvl="1">
              <a:tabLst>
                <a:tab pos="2695575" algn="l"/>
              </a:tabLst>
            </a:pPr>
            <a:r>
              <a:rPr lang="en-ZA" sz="2700" dirty="0"/>
              <a:t>Poor monitoring to track progress</a:t>
            </a:r>
          </a:p>
          <a:p>
            <a:pPr marL="368300" lvl="1"/>
            <a:r>
              <a:rPr lang="en-ZA" dirty="0" smtClean="0"/>
              <a:t>Financial &amp; Administrative</a:t>
            </a:r>
          </a:p>
          <a:p>
            <a:pPr marL="368300" lvl="1"/>
            <a:r>
              <a:rPr lang="en-ZA" dirty="0" smtClean="0"/>
              <a:t>High </a:t>
            </a:r>
            <a:r>
              <a:rPr lang="en-ZA" dirty="0"/>
              <a:t>dropout rate</a:t>
            </a:r>
          </a:p>
          <a:p>
            <a:pPr lvl="1"/>
            <a:endParaRPr lang="en-Z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dirty="0" smtClean="0"/>
              <a:t>Challenges in HET</a:t>
            </a:r>
            <a:endParaRPr lang="en-ZA" dirty="0"/>
          </a:p>
        </p:txBody>
      </p:sp>
      <p:pic>
        <p:nvPicPr>
          <p:cNvPr id="1027" name="Picture 3" descr="X:\Phuhlisa\Marketing\presenations\blad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r="4762"/>
          <a:stretch/>
        </p:blipFill>
        <p:spPr bwMode="auto">
          <a:xfrm>
            <a:off x="6248400" y="4586869"/>
            <a:ext cx="2895600" cy="227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46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162"/>
            <a:ext cx="6096000" cy="1417638"/>
          </a:xfrm>
        </p:spPr>
        <p:txBody>
          <a:bodyPr/>
          <a:lstStyle/>
          <a:p>
            <a:pPr algn="l"/>
            <a:r>
              <a:rPr lang="en-ZA" dirty="0" smtClean="0"/>
              <a:t>% Representivity</a:t>
            </a:r>
            <a:br>
              <a:rPr lang="en-ZA" dirty="0" smtClean="0"/>
            </a:br>
            <a:r>
              <a:rPr lang="en-ZA" dirty="0"/>
              <a:t>L</a:t>
            </a:r>
            <a:r>
              <a:rPr lang="en-ZA" dirty="0" smtClean="0"/>
              <a:t>ife Sciences</a:t>
            </a:r>
            <a:endParaRPr lang="en-ZA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574268"/>
              </p:ext>
            </p:extLst>
          </p:nvPr>
        </p:nvGraphicFramePr>
        <p:xfrm>
          <a:off x="457200" y="1676400"/>
          <a:ext cx="8534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371600" y="6019800"/>
            <a:ext cx="609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3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en-ZA" dirty="0" smtClean="0"/>
              <a:t>ACEP I </a:t>
            </a:r>
            <a:r>
              <a:rPr lang="en-ZA" sz="2400" dirty="0" smtClean="0"/>
              <a:t>(2002  - 2006)</a:t>
            </a:r>
            <a:r>
              <a:rPr lang="en-ZA" dirty="0" smtClean="0"/>
              <a:t>– Closed call with no transformation targets.</a:t>
            </a:r>
          </a:p>
          <a:p>
            <a:r>
              <a:rPr lang="en-ZA" dirty="0" smtClean="0"/>
              <a:t>ACEP II </a:t>
            </a:r>
            <a:r>
              <a:rPr lang="en-ZA" sz="2400" dirty="0" smtClean="0"/>
              <a:t>(2007 - 2011)</a:t>
            </a:r>
            <a:r>
              <a:rPr lang="en-ZA" dirty="0" smtClean="0"/>
              <a:t>– Open call with transformation targets but limited success in terms of no. of Masters and PhDs produced.</a:t>
            </a:r>
          </a:p>
          <a:p>
            <a:r>
              <a:rPr lang="en-ZA" dirty="0" smtClean="0"/>
              <a:t>SAEON/ACEP - </a:t>
            </a:r>
            <a:r>
              <a:rPr lang="en-ZA" i="1" dirty="0" err="1" smtClean="0"/>
              <a:t>Nasutus</a:t>
            </a:r>
            <a:r>
              <a:rPr lang="en-ZA" i="1" dirty="0" smtClean="0"/>
              <a:t> </a:t>
            </a:r>
            <a:r>
              <a:rPr lang="en-ZA" dirty="0"/>
              <a:t>CSI programme (2007-2009), </a:t>
            </a:r>
            <a:r>
              <a:rPr lang="en-ZA" sz="2800" dirty="0" smtClean="0"/>
              <a:t>produced 2 Masters students supported </a:t>
            </a:r>
            <a:r>
              <a:rPr lang="en-ZA" sz="2800" dirty="0"/>
              <a:t>BSc Honours, Zoology, </a:t>
            </a:r>
            <a:r>
              <a:rPr lang="en-ZA" sz="2800" dirty="0" smtClean="0"/>
              <a:t>UFH.</a:t>
            </a:r>
            <a:endParaRPr lang="en-Z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dirty="0" smtClean="0"/>
              <a:t>History of Phuhlisa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0376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1143000"/>
          </a:xfrm>
        </p:spPr>
        <p:txBody>
          <a:bodyPr/>
          <a:lstStyle/>
          <a:p>
            <a:pPr algn="l"/>
            <a:r>
              <a:rPr lang="en-ZA" sz="4000" dirty="0" smtClean="0"/>
              <a:t>Successes of </a:t>
            </a:r>
            <a:br>
              <a:rPr lang="en-ZA" sz="4000" dirty="0" smtClean="0"/>
            </a:br>
            <a:r>
              <a:rPr lang="en-ZA" sz="4000" i="1" dirty="0" err="1" smtClean="0"/>
              <a:t>Nasutus</a:t>
            </a:r>
            <a:r>
              <a:rPr lang="en-ZA" sz="4000" i="1" dirty="0" smtClean="0"/>
              <a:t>  </a:t>
            </a:r>
            <a:r>
              <a:rPr lang="en-ZA" sz="4000" dirty="0" smtClean="0"/>
              <a:t>CSI &amp; ACEP II</a:t>
            </a:r>
            <a:endParaRPr lang="en-ZA" sz="4000" i="1" dirty="0"/>
          </a:p>
        </p:txBody>
      </p:sp>
      <p:pic>
        <p:nvPicPr>
          <p:cNvPr id="5" name="Picture 2" descr="C:\Documents and Settings\LVumazonke\My Documents\ACEP\ACEP pictures\algoa_bay_20080805_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124200"/>
            <a:ext cx="3657600" cy="27432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7200" y="2133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Mr Luzuko Dali (MSc-Rhodes) </a:t>
            </a:r>
            <a:endParaRPr lang="en-GB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24200"/>
            <a:ext cx="3733800" cy="280057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607169" y="2133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Mr Ntuthuko Masikane (MSc-NMMU) currently: PhD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70303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Kitha\Pictures\Honours Marine Field trip\P5190130.JPG"/>
          <p:cNvPicPr>
            <a:picLocks noChangeAspect="1" noChangeArrowheads="1"/>
          </p:cNvPicPr>
          <p:nvPr/>
        </p:nvPicPr>
        <p:blipFill rotWithShape="1">
          <a:blip r:embed="rId2" cstate="print"/>
          <a:srcRect l="21077" t="22180"/>
          <a:stretch/>
        </p:blipFill>
        <p:spPr bwMode="auto">
          <a:xfrm>
            <a:off x="685801" y="1771684"/>
            <a:ext cx="3733799" cy="253501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98613" y="1818516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Zimkhitha Gebe – Hons 2010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915489" y="4343400"/>
            <a:ext cx="3427911" cy="2200367"/>
            <a:chOff x="1089" y="4053114"/>
            <a:chExt cx="3427911" cy="2200367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b="19524"/>
            <a:stretch/>
          </p:blipFill>
          <p:spPr bwMode="auto">
            <a:xfrm>
              <a:off x="1089" y="4053114"/>
              <a:ext cx="3427911" cy="2200367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1371599" y="4053114"/>
              <a:ext cx="2057400" cy="64633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Sesethu </a:t>
              </a:r>
              <a:r>
                <a:rPr lang="en-GB" dirty="0" err="1" smtClean="0"/>
                <a:t>Mbekisa</a:t>
              </a:r>
              <a:r>
                <a:rPr lang="en-GB" dirty="0" smtClean="0"/>
                <a:t>  </a:t>
              </a:r>
              <a:r>
                <a:rPr lang="en-GB" dirty="0" err="1" smtClean="0"/>
                <a:t>Hons</a:t>
              </a:r>
              <a:r>
                <a:rPr lang="en-GB" dirty="0" smtClean="0"/>
                <a:t> 2011</a:t>
              </a:r>
              <a:endParaRPr lang="en-GB" dirty="0"/>
            </a:p>
          </p:txBody>
        </p:sp>
      </p:grpSp>
      <p:pic>
        <p:nvPicPr>
          <p:cNvPr id="9" name="Picture 2" descr="D:\Pictures\Honours project\15062010(019).jpg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4" cstate="print"/>
          <a:srcRect r="15934"/>
          <a:stretch/>
        </p:blipFill>
        <p:spPr>
          <a:xfrm>
            <a:off x="4419600" y="1458619"/>
            <a:ext cx="3276600" cy="2401888"/>
          </a:xfrm>
          <a:noFill/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4360985" y="1433488"/>
            <a:ext cx="1735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Mfundo Bizani </a:t>
            </a:r>
            <a:r>
              <a:rPr lang="en-GB" dirty="0" err="1" smtClean="0"/>
              <a:t>Hons</a:t>
            </a:r>
            <a:r>
              <a:rPr lang="en-GB" dirty="0" smtClean="0"/>
              <a:t> 2010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4419599" y="3898765"/>
            <a:ext cx="4419601" cy="2578235"/>
            <a:chOff x="4572000" y="3047999"/>
            <a:chExt cx="3962400" cy="2947574"/>
          </a:xfrm>
        </p:grpSpPr>
        <p:pic>
          <p:nvPicPr>
            <p:cNvPr id="8" name="Picture 6" descr="C:\Documents and Settings\200603473\Desktop\kwasa.jpg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t="9282" b="14300"/>
            <a:stretch/>
          </p:blipFill>
          <p:spPr bwMode="auto">
            <a:xfrm>
              <a:off x="4572000" y="3047999"/>
              <a:ext cx="3142593" cy="2947574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6629400" y="3047999"/>
              <a:ext cx="1905000" cy="92333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 err="1" smtClean="0"/>
                <a:t>Kwasa</a:t>
              </a:r>
              <a:r>
                <a:rPr lang="en-GB" dirty="0" smtClean="0"/>
                <a:t> </a:t>
              </a:r>
              <a:r>
                <a:rPr lang="en-GB" dirty="0" err="1" smtClean="0"/>
                <a:t>Ntongana</a:t>
              </a:r>
              <a:endParaRPr lang="en-GB" dirty="0" smtClean="0"/>
            </a:p>
            <a:p>
              <a:r>
                <a:rPr lang="en-GB" dirty="0" err="1" smtClean="0"/>
                <a:t>Hons</a:t>
              </a:r>
              <a:r>
                <a:rPr lang="en-GB" dirty="0" smtClean="0"/>
                <a:t> 2011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905626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ZA" dirty="0" smtClean="0"/>
              <a:t>Square pegs in round holes – </a:t>
            </a:r>
            <a:r>
              <a:rPr lang="en-ZA" sz="2800" dirty="0" smtClean="0"/>
              <a:t>Project selection</a:t>
            </a:r>
            <a:endParaRPr lang="en-ZA" dirty="0" smtClean="0"/>
          </a:p>
          <a:p>
            <a:r>
              <a:rPr lang="en-ZA" dirty="0" smtClean="0"/>
              <a:t>Cherry picking - </a:t>
            </a:r>
            <a:r>
              <a:rPr lang="en-ZA" sz="2800" dirty="0" smtClean="0"/>
              <a:t>University of origin</a:t>
            </a:r>
            <a:endParaRPr lang="en-ZA" dirty="0" smtClean="0"/>
          </a:p>
          <a:p>
            <a:r>
              <a:rPr lang="en-ZA" dirty="0" smtClean="0"/>
              <a:t>Cast the net wider – </a:t>
            </a:r>
            <a:r>
              <a:rPr lang="en-ZA" sz="2800" dirty="0" smtClean="0"/>
              <a:t>Marine Science </a:t>
            </a:r>
            <a:r>
              <a:rPr lang="en-ZA" sz="2800" dirty="0" err="1" smtClean="0"/>
              <a:t>vs</a:t>
            </a:r>
            <a:r>
              <a:rPr lang="en-ZA" sz="2800" dirty="0" smtClean="0"/>
              <a:t> Marine Biology</a:t>
            </a:r>
          </a:p>
          <a:p>
            <a:r>
              <a:rPr lang="en-ZA" dirty="0" smtClean="0"/>
              <a:t>Determine gaps and address with effective training</a:t>
            </a:r>
          </a:p>
          <a:p>
            <a:r>
              <a:rPr lang="en-ZA" dirty="0" smtClean="0"/>
              <a:t>No dedicated resources – </a:t>
            </a:r>
            <a:r>
              <a:rPr lang="en-ZA" sz="2800" dirty="0" smtClean="0"/>
              <a:t>Programme Coordinator</a:t>
            </a:r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pPr algn="l"/>
            <a:r>
              <a:rPr lang="en-ZA" dirty="0" smtClean="0"/>
              <a:t>Learning from our</a:t>
            </a:r>
            <a:br>
              <a:rPr lang="en-ZA" dirty="0" smtClean="0"/>
            </a:br>
            <a:r>
              <a:rPr lang="en-ZA" dirty="0" smtClean="0"/>
              <a:t>past experience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6823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Eras Bold ITC"/>
        <a:ea typeface=""/>
        <a:cs typeface="Arial"/>
      </a:majorFont>
      <a:minorFont>
        <a:latin typeface="Eras Bold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7841517EA512409D94C5A37A83F35C" ma:contentTypeVersion="4" ma:contentTypeDescription="Create a new document." ma:contentTypeScope="" ma:versionID="2b56003b4a75c7f3fec94e032d8df24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6B7B83-0C63-451A-900F-539FCC795364}"/>
</file>

<file path=customXml/itemProps2.xml><?xml version="1.0" encoding="utf-8"?>
<ds:datastoreItem xmlns:ds="http://schemas.openxmlformats.org/officeDocument/2006/customXml" ds:itemID="{484AE3B2-B579-4838-8791-8A93E8883A71}"/>
</file>

<file path=customXml/itemProps3.xml><?xml version="1.0" encoding="utf-8"?>
<ds:datastoreItem xmlns:ds="http://schemas.openxmlformats.org/officeDocument/2006/customXml" ds:itemID="{CF650764-F4C9-4E18-B195-F773084664F4}"/>
</file>

<file path=customXml/itemProps4.xml><?xml version="1.0" encoding="utf-8"?>
<ds:datastoreItem xmlns:ds="http://schemas.openxmlformats.org/officeDocument/2006/customXml" ds:itemID="{F6DEA0E1-A3C4-4EAF-AA35-E5AC063930E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3755</TotalTime>
  <Words>812</Words>
  <Application>Microsoft Office PowerPoint</Application>
  <PresentationFormat>On-screen Show (4:3)</PresentationFormat>
  <Paragraphs>153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PowerPoint Presentation</vt:lpstr>
      <vt:lpstr>Overview</vt:lpstr>
      <vt:lpstr>Overview cont…</vt:lpstr>
      <vt:lpstr>Challenges in HET</vt:lpstr>
      <vt:lpstr>% Representivity Life Sciences</vt:lpstr>
      <vt:lpstr>History of Phuhlisa</vt:lpstr>
      <vt:lpstr>Successes of  Nasutus  CSI &amp; ACEP II</vt:lpstr>
      <vt:lpstr>PowerPoint Presentation</vt:lpstr>
      <vt:lpstr>Learning from our past experience</vt:lpstr>
      <vt:lpstr>PowerPoint Presentation</vt:lpstr>
      <vt:lpstr>PowerPoint Presentation</vt:lpstr>
      <vt:lpstr>Positives at HBUs</vt:lpstr>
      <vt:lpstr>Case analysis</vt:lpstr>
      <vt:lpstr>Programme challenges</vt:lpstr>
      <vt:lpstr>Address challenges</vt:lpstr>
      <vt:lpstr>Phuhlisa model</vt:lpstr>
      <vt:lpstr>Critical success factors</vt:lpstr>
      <vt:lpstr>Courses</vt:lpstr>
      <vt:lpstr>In conclusion…</vt:lpstr>
      <vt:lpstr>PowerPoint Presentation</vt:lpstr>
      <vt:lpstr>PowerPoint Presentation</vt:lpstr>
      <vt:lpstr>Marine Biology  Lukhanyiso Vumazonke (UFH), Alexis Olds &amp;  Shaun Deyzel</vt:lpstr>
      <vt:lpstr>Microbiology Anna Clarke &amp; Angus Paterson </vt:lpstr>
      <vt:lpstr>Marine Geology Ken Liu &amp; Tommy Bornman</vt:lpstr>
      <vt:lpstr>GIS Caryll Tyson &amp; Tommy Bornman</vt:lpstr>
      <vt:lpstr>Estuarine Biology Emile Plumstead, Motebang Nakin &amp; Shaun Deyzel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Garth van Heerden</dc:creator>
  <cp:lastModifiedBy>Garth van Heerden</cp:lastModifiedBy>
  <cp:revision>123</cp:revision>
  <cp:lastPrinted>2013-06-10T09:03:45Z</cp:lastPrinted>
  <dcterms:created xsi:type="dcterms:W3CDTF">1601-01-01T00:00:00Z</dcterms:created>
  <dcterms:modified xsi:type="dcterms:W3CDTF">2013-06-11T07:58:11Z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0x010100537841517EA512409D94C5A37A83F35C</vt:lpwstr>
  </property>
  <property fmtid="{D5CDD505-2E9C-101B-9397-08002B2CF9AE}" pid="4" name="_dlc_DocIdItemGuid">
    <vt:lpwstr>09a427bc-41ef-44df-b076-7320c26182b0</vt:lpwstr>
  </property>
</Properties>
</file>