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95" r:id="rId3"/>
    <p:sldId id="293" r:id="rId4"/>
    <p:sldId id="257" r:id="rId5"/>
    <p:sldId id="258" r:id="rId6"/>
    <p:sldId id="259" r:id="rId7"/>
    <p:sldId id="285" r:id="rId8"/>
    <p:sldId id="286" r:id="rId9"/>
    <p:sldId id="260" r:id="rId10"/>
    <p:sldId id="261" r:id="rId11"/>
    <p:sldId id="262" r:id="rId12"/>
    <p:sldId id="263" r:id="rId13"/>
    <p:sldId id="279" r:id="rId14"/>
    <p:sldId id="287" r:id="rId15"/>
    <p:sldId id="272" r:id="rId16"/>
    <p:sldId id="273" r:id="rId17"/>
    <p:sldId id="288" r:id="rId18"/>
    <p:sldId id="274" r:id="rId19"/>
    <p:sldId id="275" r:id="rId20"/>
    <p:sldId id="289" r:id="rId21"/>
    <p:sldId id="296" r:id="rId22"/>
    <p:sldId id="297" r:id="rId23"/>
    <p:sldId id="276" r:id="rId24"/>
    <p:sldId id="290" r:id="rId25"/>
    <p:sldId id="277" r:id="rId26"/>
    <p:sldId id="291" r:id="rId27"/>
    <p:sldId id="29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9CD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Whites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Hons</c:v>
                </c:pt>
                <c:pt idx="1">
                  <c:v>MSc</c:v>
                </c:pt>
                <c:pt idx="2">
                  <c:v>PhD</c:v>
                </c:pt>
                <c:pt idx="4">
                  <c:v>Hons</c:v>
                </c:pt>
                <c:pt idx="5">
                  <c:v>MSc</c:v>
                </c:pt>
                <c:pt idx="6">
                  <c:v>PhD</c:v>
                </c:pt>
                <c:pt idx="8">
                  <c:v>Hons</c:v>
                </c:pt>
                <c:pt idx="9">
                  <c:v>MSc</c:v>
                </c:pt>
                <c:pt idx="10">
                  <c:v>PhD</c:v>
                </c:pt>
                <c:pt idx="12">
                  <c:v>Hons</c:v>
                </c:pt>
                <c:pt idx="13">
                  <c:v>MSc</c:v>
                </c:pt>
                <c:pt idx="14">
                  <c:v>PhD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13</c:v>
                </c:pt>
                <c:pt idx="1">
                  <c:v>20</c:v>
                </c:pt>
                <c:pt idx="2">
                  <c:v>12</c:v>
                </c:pt>
                <c:pt idx="4">
                  <c:v>5</c:v>
                </c:pt>
                <c:pt idx="5">
                  <c:v>31</c:v>
                </c:pt>
                <c:pt idx="6">
                  <c:v>13</c:v>
                </c:pt>
                <c:pt idx="8">
                  <c:v>8</c:v>
                </c:pt>
                <c:pt idx="9">
                  <c:v>22</c:v>
                </c:pt>
                <c:pt idx="10">
                  <c:v>12</c:v>
                </c:pt>
                <c:pt idx="12">
                  <c:v>10</c:v>
                </c:pt>
                <c:pt idx="13">
                  <c:v>21</c:v>
                </c:pt>
                <c:pt idx="14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S. African Blacks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Hons</c:v>
                </c:pt>
                <c:pt idx="1">
                  <c:v>MSc</c:v>
                </c:pt>
                <c:pt idx="2">
                  <c:v>PhD</c:v>
                </c:pt>
                <c:pt idx="4">
                  <c:v>Hons</c:v>
                </c:pt>
                <c:pt idx="5">
                  <c:v>MSc</c:v>
                </c:pt>
                <c:pt idx="6">
                  <c:v>PhD</c:v>
                </c:pt>
                <c:pt idx="8">
                  <c:v>Hons</c:v>
                </c:pt>
                <c:pt idx="9">
                  <c:v>MSc</c:v>
                </c:pt>
                <c:pt idx="10">
                  <c:v>PhD</c:v>
                </c:pt>
                <c:pt idx="12">
                  <c:v>Hons</c:v>
                </c:pt>
                <c:pt idx="13">
                  <c:v>MSc</c:v>
                </c:pt>
                <c:pt idx="14">
                  <c:v>PhD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4">
                  <c:v>0</c:v>
                </c:pt>
                <c:pt idx="5">
                  <c:v>4</c:v>
                </c:pt>
                <c:pt idx="6">
                  <c:v>3</c:v>
                </c:pt>
                <c:pt idx="8">
                  <c:v>0</c:v>
                </c:pt>
                <c:pt idx="9">
                  <c:v>3</c:v>
                </c:pt>
                <c:pt idx="10">
                  <c:v>3</c:v>
                </c:pt>
                <c:pt idx="12">
                  <c:v>2</c:v>
                </c:pt>
                <c:pt idx="13">
                  <c:v>5</c:v>
                </c:pt>
                <c:pt idx="14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Foreign blacks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Hons</c:v>
                </c:pt>
                <c:pt idx="1">
                  <c:v>MSc</c:v>
                </c:pt>
                <c:pt idx="2">
                  <c:v>PhD</c:v>
                </c:pt>
                <c:pt idx="4">
                  <c:v>Hons</c:v>
                </c:pt>
                <c:pt idx="5">
                  <c:v>MSc</c:v>
                </c:pt>
                <c:pt idx="6">
                  <c:v>PhD</c:v>
                </c:pt>
                <c:pt idx="8">
                  <c:v>Hons</c:v>
                </c:pt>
                <c:pt idx="9">
                  <c:v>MSc</c:v>
                </c:pt>
                <c:pt idx="10">
                  <c:v>PhD</c:v>
                </c:pt>
                <c:pt idx="12">
                  <c:v>Hons</c:v>
                </c:pt>
                <c:pt idx="13">
                  <c:v>MSc</c:v>
                </c:pt>
                <c:pt idx="14">
                  <c:v>PhD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8">
                  <c:v>0</c:v>
                </c:pt>
                <c:pt idx="9">
                  <c:v>4</c:v>
                </c:pt>
                <c:pt idx="10">
                  <c:v>2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28160"/>
        <c:axId val="4842240"/>
      </c:barChart>
      <c:catAx>
        <c:axId val="4828160"/>
        <c:scaling>
          <c:orientation val="minMax"/>
        </c:scaling>
        <c:delete val="0"/>
        <c:axPos val="b"/>
        <c:majorTickMark val="out"/>
        <c:minorTickMark val="none"/>
        <c:tickLblPos val="nextTo"/>
        <c:crossAx val="4842240"/>
        <c:crosses val="autoZero"/>
        <c:auto val="1"/>
        <c:lblAlgn val="ctr"/>
        <c:lblOffset val="100"/>
        <c:noMultiLvlLbl val="0"/>
      </c:catAx>
      <c:valAx>
        <c:axId val="4842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828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35615180454386"/>
          <c:y val="3.2179643662119721E-2"/>
          <c:w val="0.21616881813296784"/>
          <c:h val="0.203587158504458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 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Hons</c:v>
                </c:pt>
                <c:pt idx="1">
                  <c:v>MSc</c:v>
                </c:pt>
                <c:pt idx="2">
                  <c:v>PhD</c:v>
                </c:pt>
                <c:pt idx="4">
                  <c:v>Hons</c:v>
                </c:pt>
                <c:pt idx="5">
                  <c:v>MSc</c:v>
                </c:pt>
                <c:pt idx="6">
                  <c:v>PhD</c:v>
                </c:pt>
                <c:pt idx="8">
                  <c:v>Hons</c:v>
                </c:pt>
                <c:pt idx="9">
                  <c:v>MSc</c:v>
                </c:pt>
                <c:pt idx="10">
                  <c:v>PhD</c:v>
                </c:pt>
                <c:pt idx="12">
                  <c:v>Hons</c:v>
                </c:pt>
                <c:pt idx="13">
                  <c:v>Msc</c:v>
                </c:pt>
                <c:pt idx="14">
                  <c:v>PhD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2</c:v>
                </c:pt>
                <c:pt idx="12">
                  <c:v>0</c:v>
                </c:pt>
                <c:pt idx="13">
                  <c:v>3</c:v>
                </c:pt>
                <c:pt idx="14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Hons</c:v>
                </c:pt>
                <c:pt idx="1">
                  <c:v>MSc</c:v>
                </c:pt>
                <c:pt idx="2">
                  <c:v>PhD</c:v>
                </c:pt>
                <c:pt idx="4">
                  <c:v>Hons</c:v>
                </c:pt>
                <c:pt idx="5">
                  <c:v>MSc</c:v>
                </c:pt>
                <c:pt idx="6">
                  <c:v>PhD</c:v>
                </c:pt>
                <c:pt idx="8">
                  <c:v>Hons</c:v>
                </c:pt>
                <c:pt idx="9">
                  <c:v>MSc</c:v>
                </c:pt>
                <c:pt idx="10">
                  <c:v>PhD</c:v>
                </c:pt>
                <c:pt idx="12">
                  <c:v>Hons</c:v>
                </c:pt>
                <c:pt idx="13">
                  <c:v>Msc</c:v>
                </c:pt>
                <c:pt idx="14">
                  <c:v>PhD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87968"/>
        <c:axId val="21210240"/>
      </c:barChart>
      <c:catAx>
        <c:axId val="21187968"/>
        <c:scaling>
          <c:orientation val="minMax"/>
        </c:scaling>
        <c:delete val="0"/>
        <c:axPos val="b"/>
        <c:majorTickMark val="out"/>
        <c:minorTickMark val="none"/>
        <c:tickLblPos val="nextTo"/>
        <c:crossAx val="21210240"/>
        <c:crosses val="autoZero"/>
        <c:auto val="1"/>
        <c:lblAlgn val="ctr"/>
        <c:lblOffset val="100"/>
        <c:noMultiLvlLbl val="0"/>
      </c:catAx>
      <c:valAx>
        <c:axId val="21210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187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81582117013299"/>
          <c:y val="2.4045795504121982E-2"/>
          <c:w val="0.14464510958735216"/>
          <c:h val="0.182821653668728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53A4F-D4D6-49FD-AFB8-3DA1761423E7}" type="datetimeFigureOut">
              <a:rPr lang="en-ZA" smtClean="0"/>
              <a:t>2013/06/11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6664D-97A3-4A75-9596-4D0B5D4C5D8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9122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482DE-30FC-4BFE-8AE5-9D2420E8DE8E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821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B2DBC-3150-4DC7-9EBA-8788F97DE285}" type="slidenum">
              <a:rPr lang="en-ZA" smtClean="0"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588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E747-1E01-4FCA-A85F-8D17755C4D2B}" type="datetimeFigureOut">
              <a:rPr lang="en-ZA" smtClean="0"/>
              <a:t>2013/06/11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E615-854B-41EA-850D-C5C600898CC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331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E747-1E01-4FCA-A85F-8D17755C4D2B}" type="datetimeFigureOut">
              <a:rPr lang="en-ZA" smtClean="0"/>
              <a:t>2013/06/11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E615-854B-41EA-850D-C5C600898CC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267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E747-1E01-4FCA-A85F-8D17755C4D2B}" type="datetimeFigureOut">
              <a:rPr lang="en-ZA" smtClean="0"/>
              <a:t>2013/06/11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E615-854B-41EA-850D-C5C600898CC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0478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E747-1E01-4FCA-A85F-8D17755C4D2B}" type="datetimeFigureOut">
              <a:rPr lang="en-ZA" smtClean="0"/>
              <a:t>2013/06/11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E615-854B-41EA-850D-C5C600898CC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930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E747-1E01-4FCA-A85F-8D17755C4D2B}" type="datetimeFigureOut">
              <a:rPr lang="en-ZA" smtClean="0"/>
              <a:t>2013/06/11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E615-854B-41EA-850D-C5C600898CC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980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E747-1E01-4FCA-A85F-8D17755C4D2B}" type="datetimeFigureOut">
              <a:rPr lang="en-ZA" smtClean="0"/>
              <a:t>2013/06/11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E615-854B-41EA-850D-C5C600898CC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501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E747-1E01-4FCA-A85F-8D17755C4D2B}" type="datetimeFigureOut">
              <a:rPr lang="en-ZA" smtClean="0"/>
              <a:t>2013/06/11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E615-854B-41EA-850D-C5C600898CC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5570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E747-1E01-4FCA-A85F-8D17755C4D2B}" type="datetimeFigureOut">
              <a:rPr lang="en-ZA" smtClean="0"/>
              <a:t>2013/06/11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E615-854B-41EA-850D-C5C600898CC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695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E747-1E01-4FCA-A85F-8D17755C4D2B}" type="datetimeFigureOut">
              <a:rPr lang="en-ZA" smtClean="0"/>
              <a:t>2013/06/11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E615-854B-41EA-850D-C5C600898CC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477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E747-1E01-4FCA-A85F-8D17755C4D2B}" type="datetimeFigureOut">
              <a:rPr lang="en-ZA" smtClean="0"/>
              <a:t>2013/06/11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E615-854B-41EA-850D-C5C600898CC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5621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E747-1E01-4FCA-A85F-8D17755C4D2B}" type="datetimeFigureOut">
              <a:rPr lang="en-ZA" smtClean="0"/>
              <a:t>2013/06/11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E615-854B-41EA-850D-C5C600898CC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23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CE747-1E01-4FCA-A85F-8D17755C4D2B}" type="datetimeFigureOut">
              <a:rPr lang="en-ZA" smtClean="0"/>
              <a:t>2013/06/11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E615-854B-41EA-850D-C5C600898CC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9232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20130506\Documents\Documents\Fish photos\New folder\CIMG4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11" y="836712"/>
            <a:ext cx="7772400" cy="1470025"/>
          </a:xfrm>
        </p:spPr>
        <p:txBody>
          <a:bodyPr>
            <a:normAutofit/>
          </a:bodyPr>
          <a:lstStyle/>
          <a:p>
            <a:r>
              <a:rPr lang="en-ZA" smtClean="0"/>
              <a:t>Transformation in marine science with regard to black women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357301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ZA" smtClean="0">
                <a:solidFill>
                  <a:schemeClr val="bg1"/>
                </a:solidFill>
              </a:rPr>
              <a:t>by</a:t>
            </a:r>
          </a:p>
          <a:p>
            <a:r>
              <a:rPr lang="en-ZA" smtClean="0">
                <a:solidFill>
                  <a:schemeClr val="bg1"/>
                </a:solidFill>
              </a:rPr>
              <a:t>Tshoanelo Miya (NEE: Moloi)</a:t>
            </a:r>
          </a:p>
          <a:p>
            <a:r>
              <a:rPr lang="en-ZA" smtClean="0">
                <a:solidFill>
                  <a:schemeClr val="bg1"/>
                </a:solidFill>
              </a:rPr>
              <a:t>SANCOR Forum </a:t>
            </a:r>
          </a:p>
          <a:p>
            <a:r>
              <a:rPr lang="en-ZA" smtClean="0">
                <a:solidFill>
                  <a:schemeClr val="bg1"/>
                </a:solidFill>
              </a:rPr>
              <a:t>11 June 2013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130506\Documents\Documents\Fish photos\New folder\CIMG3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66"/>
            <a:ext cx="8686800" cy="887354"/>
          </a:xfrm>
        </p:spPr>
        <p:txBody>
          <a:bodyPr>
            <a:normAutofit/>
          </a:bodyPr>
          <a:lstStyle/>
          <a:p>
            <a:pPr algn="r"/>
            <a:r>
              <a:rPr lang="en-ZA" sz="3200" dirty="0" smtClean="0"/>
              <a:t>Prince Edward Islands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65" y="836712"/>
            <a:ext cx="8712968" cy="4968552"/>
          </a:xfrm>
        </p:spPr>
        <p:txBody>
          <a:bodyPr>
            <a:noAutofit/>
          </a:bodyPr>
          <a:lstStyle/>
          <a:p>
            <a:r>
              <a:rPr lang="en-ZA" sz="2400" dirty="0" smtClean="0">
                <a:solidFill>
                  <a:schemeClr val="bg1"/>
                </a:solidFill>
              </a:rPr>
              <a:t>Annexed by South Africa in 1947-1948.</a:t>
            </a:r>
          </a:p>
          <a:p>
            <a:endParaRPr lang="en-ZA" sz="2400" dirty="0">
              <a:solidFill>
                <a:schemeClr val="bg1"/>
              </a:solidFill>
            </a:endParaRPr>
          </a:p>
          <a:p>
            <a:r>
              <a:rPr lang="en-ZA" sz="2400" dirty="0" smtClean="0">
                <a:solidFill>
                  <a:schemeClr val="bg1"/>
                </a:solidFill>
              </a:rPr>
              <a:t>First non-white scientist: Gerald Meyer in 1989.</a:t>
            </a:r>
          </a:p>
          <a:p>
            <a:endParaRPr lang="en-ZA" sz="2400" dirty="0">
              <a:solidFill>
                <a:schemeClr val="bg1"/>
              </a:solidFill>
            </a:endParaRPr>
          </a:p>
          <a:p>
            <a:r>
              <a:rPr lang="en-ZA" sz="2400" dirty="0" smtClean="0">
                <a:solidFill>
                  <a:schemeClr val="bg1"/>
                </a:solidFill>
              </a:rPr>
              <a:t>First non-white </a:t>
            </a:r>
            <a:r>
              <a:rPr lang="en-ZA" sz="2400" dirty="0" smtClean="0">
                <a:solidFill>
                  <a:schemeClr val="bg1"/>
                </a:solidFill>
              </a:rPr>
              <a:t>woman </a:t>
            </a:r>
            <a:r>
              <a:rPr lang="en-ZA" sz="2400" dirty="0" smtClean="0">
                <a:solidFill>
                  <a:schemeClr val="bg1"/>
                </a:solidFill>
              </a:rPr>
              <a:t>scientist: Samantha </a:t>
            </a:r>
            <a:r>
              <a:rPr lang="en-ZA" sz="2400" dirty="0" err="1" smtClean="0">
                <a:solidFill>
                  <a:schemeClr val="bg1"/>
                </a:solidFill>
              </a:rPr>
              <a:t>Linnerts</a:t>
            </a:r>
            <a:r>
              <a:rPr lang="en-ZA" sz="2400" dirty="0" smtClean="0">
                <a:solidFill>
                  <a:schemeClr val="bg1"/>
                </a:solidFill>
              </a:rPr>
              <a:t> in 2003.</a:t>
            </a:r>
          </a:p>
          <a:p>
            <a:endParaRPr lang="en-ZA" sz="2400" dirty="0">
              <a:solidFill>
                <a:schemeClr val="bg1"/>
              </a:solidFill>
            </a:endParaRPr>
          </a:p>
          <a:p>
            <a:r>
              <a:rPr lang="en-ZA" sz="2400" dirty="0" smtClean="0">
                <a:solidFill>
                  <a:schemeClr val="bg1"/>
                </a:solidFill>
              </a:rPr>
              <a:t>Black students also joint in from late 90’s:</a:t>
            </a:r>
          </a:p>
          <a:p>
            <a:pPr lvl="1"/>
            <a:r>
              <a:rPr lang="en-ZA" sz="2400" dirty="0" smtClean="0">
                <a:solidFill>
                  <a:schemeClr val="bg1"/>
                </a:solidFill>
              </a:rPr>
              <a:t>Lukhanyiso Vumazonke in 2002.</a:t>
            </a:r>
          </a:p>
          <a:p>
            <a:endParaRPr lang="en-ZA" sz="2400" dirty="0">
              <a:solidFill>
                <a:schemeClr val="bg1"/>
              </a:solidFill>
            </a:endParaRPr>
          </a:p>
          <a:p>
            <a:r>
              <a:rPr lang="en-ZA" sz="2400" dirty="0" smtClean="0">
                <a:solidFill>
                  <a:schemeClr val="bg1"/>
                </a:solidFill>
              </a:rPr>
              <a:t>Research:</a:t>
            </a:r>
          </a:p>
          <a:p>
            <a:pPr lvl="2"/>
            <a:r>
              <a:rPr lang="en-ZA" dirty="0" smtClean="0">
                <a:solidFill>
                  <a:schemeClr val="bg1"/>
                </a:solidFill>
              </a:rPr>
              <a:t> Biological and environmental</a:t>
            </a:r>
          </a:p>
          <a:p>
            <a:pPr lvl="2"/>
            <a:r>
              <a:rPr lang="en-ZA" dirty="0" smtClean="0">
                <a:solidFill>
                  <a:schemeClr val="bg1"/>
                </a:solidFill>
              </a:rPr>
              <a:t>Weather data collection (inland and ocean)</a:t>
            </a:r>
          </a:p>
          <a:p>
            <a:pPr lvl="1"/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7" y="6237312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solidFill>
                  <a:schemeClr val="bg1"/>
                </a:solidFill>
              </a:rPr>
              <a:t>Ref: John Cooper. 2008. Human History. In: </a:t>
            </a:r>
            <a:r>
              <a:rPr lang="en-ZA" sz="1200" i="1" dirty="0" smtClean="0">
                <a:solidFill>
                  <a:schemeClr val="bg1"/>
                </a:solidFill>
              </a:rPr>
              <a:t>The Prince Edward Islands land-sea interactions in a changing ecosystem</a:t>
            </a:r>
            <a:r>
              <a:rPr lang="en-ZA" sz="1200" dirty="0" smtClean="0">
                <a:solidFill>
                  <a:schemeClr val="bg1"/>
                </a:solidFill>
              </a:rPr>
              <a:t>, eds.: Steven L </a:t>
            </a:r>
            <a:r>
              <a:rPr lang="en-ZA" sz="1200" dirty="0" err="1" smtClean="0">
                <a:solidFill>
                  <a:schemeClr val="bg1"/>
                </a:solidFill>
              </a:rPr>
              <a:t>Chown</a:t>
            </a:r>
            <a:r>
              <a:rPr lang="en-ZA" sz="1200" dirty="0" smtClean="0">
                <a:solidFill>
                  <a:schemeClr val="bg1"/>
                </a:solidFill>
              </a:rPr>
              <a:t> &amp; Pierre W </a:t>
            </a:r>
            <a:r>
              <a:rPr lang="en-ZA" sz="1200" dirty="0" err="1" smtClean="0">
                <a:solidFill>
                  <a:schemeClr val="bg1"/>
                </a:solidFill>
              </a:rPr>
              <a:t>Froneman</a:t>
            </a:r>
            <a:r>
              <a:rPr lang="en-ZA" sz="1200" dirty="0" smtClean="0">
                <a:solidFill>
                  <a:schemeClr val="bg1"/>
                </a:solidFill>
              </a:rPr>
              <a:t>. pp. 331-350.</a:t>
            </a:r>
            <a:endParaRPr lang="en-Z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3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96" y="188640"/>
            <a:ext cx="8651304" cy="1143000"/>
          </a:xfrm>
        </p:spPr>
        <p:txBody>
          <a:bodyPr>
            <a:normAutofit/>
          </a:bodyPr>
          <a:lstStyle/>
          <a:p>
            <a:pPr algn="r"/>
            <a:r>
              <a:rPr lang="en-ZA" sz="3200" dirty="0" smtClean="0"/>
              <a:t>Fish research at Prince Edward Islands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Fish fauna: </a:t>
            </a:r>
          </a:p>
          <a:p>
            <a:pPr lvl="1"/>
            <a:r>
              <a:rPr lang="en-ZA" sz="2400" dirty="0" err="1" smtClean="0"/>
              <a:t>Gon</a:t>
            </a:r>
            <a:r>
              <a:rPr lang="en-ZA" sz="2400" dirty="0" smtClean="0"/>
              <a:t> &amp; </a:t>
            </a:r>
            <a:r>
              <a:rPr lang="en-ZA" sz="2400" dirty="0" err="1" smtClean="0"/>
              <a:t>Klages</a:t>
            </a:r>
            <a:r>
              <a:rPr lang="en-ZA" sz="2400" dirty="0" smtClean="0"/>
              <a:t> (1988); </a:t>
            </a:r>
            <a:r>
              <a:rPr lang="en-ZA" sz="2400" dirty="0" err="1" smtClean="0"/>
              <a:t>Gon</a:t>
            </a:r>
            <a:r>
              <a:rPr lang="en-ZA" sz="2400" dirty="0" smtClean="0"/>
              <a:t> &amp; </a:t>
            </a:r>
            <a:r>
              <a:rPr lang="en-ZA" sz="2400" dirty="0" err="1" smtClean="0"/>
              <a:t>Moster</a:t>
            </a:r>
            <a:r>
              <a:rPr lang="en-ZA" sz="2400" dirty="0" smtClean="0"/>
              <a:t> (1992)</a:t>
            </a:r>
          </a:p>
          <a:p>
            <a:pPr lvl="1"/>
            <a:r>
              <a:rPr lang="en-ZA" sz="2400" dirty="0" smtClean="0"/>
              <a:t>33 species and </a:t>
            </a:r>
            <a:r>
              <a:rPr lang="en-ZA" sz="2400" dirty="0"/>
              <a:t>13 </a:t>
            </a:r>
            <a:r>
              <a:rPr lang="en-ZA" sz="2400" dirty="0" smtClean="0"/>
              <a:t>families</a:t>
            </a:r>
          </a:p>
          <a:p>
            <a:pPr lvl="1"/>
            <a:r>
              <a:rPr lang="en-ZA" sz="2400" dirty="0" smtClean="0"/>
              <a:t>Misidentification in Nototheniidae</a:t>
            </a:r>
          </a:p>
          <a:p>
            <a:pPr marL="457200" lvl="1" indent="0">
              <a:buNone/>
            </a:pPr>
            <a:endParaRPr lang="en-ZA" sz="2400" dirty="0"/>
          </a:p>
          <a:p>
            <a:r>
              <a:rPr lang="en-ZA" sz="2400" dirty="0" smtClean="0"/>
              <a:t>Antifreeze biology of the </a:t>
            </a:r>
            <a:r>
              <a:rPr lang="en-ZA" sz="2400" dirty="0" err="1" smtClean="0"/>
              <a:t>Notothenioids</a:t>
            </a:r>
            <a:endParaRPr lang="en-ZA" sz="2400" dirty="0" smtClean="0"/>
          </a:p>
          <a:p>
            <a:pPr lvl="1"/>
            <a:r>
              <a:rPr lang="en-ZA" sz="2400" dirty="0" smtClean="0"/>
              <a:t>Gon </a:t>
            </a:r>
            <a:r>
              <a:rPr lang="en-ZA" sz="2400" i="1" dirty="0" smtClean="0"/>
              <a:t>et al</a:t>
            </a:r>
            <a:r>
              <a:rPr lang="en-ZA" sz="2400" dirty="0" smtClean="0"/>
              <a:t> (1994): </a:t>
            </a:r>
          </a:p>
          <a:p>
            <a:pPr lvl="1"/>
            <a:r>
              <a:rPr lang="en-ZA" sz="2400" dirty="0" smtClean="0"/>
              <a:t>Antifreeze in </a:t>
            </a:r>
            <a:r>
              <a:rPr lang="en-ZA" sz="2400" i="1" dirty="0" err="1" smtClean="0"/>
              <a:t>Notothenia</a:t>
            </a:r>
            <a:r>
              <a:rPr lang="en-ZA" sz="2400" i="1" dirty="0" smtClean="0"/>
              <a:t> </a:t>
            </a:r>
            <a:r>
              <a:rPr lang="en-ZA" sz="2400" i="1" dirty="0" err="1" smtClean="0"/>
              <a:t>coriiceps</a:t>
            </a:r>
            <a:endParaRPr lang="en-ZA" sz="2400" i="1" dirty="0" smtClean="0"/>
          </a:p>
          <a:p>
            <a:endParaRPr lang="en-ZA" sz="2400" dirty="0"/>
          </a:p>
          <a:p>
            <a:pPr marL="0" indent="0">
              <a:buNone/>
            </a:pPr>
            <a:endParaRPr lang="en-ZA" sz="2400" dirty="0"/>
          </a:p>
        </p:txBody>
      </p:sp>
      <p:pic>
        <p:nvPicPr>
          <p:cNvPr id="2050" name="Picture 2" descr="F:\20130506\Documents\Documents\Fish photos\New folder\Seal Eating Fis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80915"/>
            <a:ext cx="3563888" cy="237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4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r"/>
            <a:r>
              <a:rPr lang="en-ZA" sz="3200" dirty="0" smtClean="0"/>
              <a:t>Aims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ZA" dirty="0" smtClean="0"/>
              <a:t>Re-evaluation of the taxonomic status of widespread </a:t>
            </a:r>
            <a:r>
              <a:rPr lang="en-ZA" dirty="0" err="1" smtClean="0"/>
              <a:t>notothenioid</a:t>
            </a:r>
            <a:r>
              <a:rPr lang="en-ZA" dirty="0" smtClean="0"/>
              <a:t> species at DNA level.</a:t>
            </a:r>
          </a:p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514350" indent="-514350" algn="ctr">
              <a:buFont typeface="+mj-lt"/>
              <a:buAutoNum type="arabicPeriod" startAt="2"/>
            </a:pPr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determine the functional status of antifreeze systems </a:t>
            </a:r>
            <a:r>
              <a:rPr lang="en-GB" dirty="0" smtClean="0"/>
              <a:t>of sub-Antarctic species at </a:t>
            </a:r>
            <a:r>
              <a:rPr lang="en-GB" dirty="0"/>
              <a:t>protein and gene level.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886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Characterization of the freezing avoidance attributes of the sub-Antarctic </a:t>
            </a:r>
            <a:r>
              <a:rPr lang="en-US" sz="3200" dirty="0" err="1" smtClean="0"/>
              <a:t>notothenioid</a:t>
            </a:r>
            <a:r>
              <a:rPr lang="en-US" sz="3200" dirty="0" smtClean="0"/>
              <a:t> </a:t>
            </a:r>
            <a:r>
              <a:rPr lang="en-US" sz="3200" dirty="0"/>
              <a:t>species 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799"/>
            <a:ext cx="8964488" cy="1080121"/>
          </a:xfrm>
        </p:spPr>
        <p:txBody>
          <a:bodyPr>
            <a:normAutofit/>
          </a:bodyPr>
          <a:lstStyle/>
          <a:p>
            <a:r>
              <a:rPr lang="en-ZA" sz="2800" dirty="0" smtClean="0"/>
              <a:t>Scientific Committee on Antarctic Research (SCAR) XXXII open conference, July 2012, USA.</a:t>
            </a:r>
          </a:p>
          <a:p>
            <a:endParaRPr lang="en-ZA" sz="2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779912" y="2492896"/>
            <a:ext cx="5354863" cy="4365104"/>
            <a:chOff x="2742309" y="2060848"/>
            <a:chExt cx="6396203" cy="47971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309" y="2060848"/>
              <a:ext cx="6396203" cy="4797152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7596336" y="3356992"/>
              <a:ext cx="576064" cy="648072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178367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Characterization of the freezing avoidance attributes of the sub-Antarctic Notothenioid species 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799"/>
            <a:ext cx="8964488" cy="1080121"/>
          </a:xfrm>
        </p:spPr>
        <p:txBody>
          <a:bodyPr>
            <a:normAutofit/>
          </a:bodyPr>
          <a:lstStyle/>
          <a:p>
            <a:r>
              <a:rPr lang="en-ZA" sz="2800" dirty="0" smtClean="0"/>
              <a:t>Scientific Committee on Antarctic Research (SCAR) XXXII open conference, July 2012, USA.</a:t>
            </a:r>
          </a:p>
          <a:p>
            <a:endParaRPr lang="en-ZA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4131" y="2852936"/>
            <a:ext cx="89106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sz="2600" dirty="0"/>
              <a:t>Eastern Cape SANCOR student workshop, March 2013, </a:t>
            </a:r>
            <a:r>
              <a:rPr lang="en-ZA" sz="2600" dirty="0" smtClean="0"/>
              <a:t>Rhodes University</a:t>
            </a:r>
            <a:endParaRPr lang="en-ZA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30" y="3345380"/>
            <a:ext cx="4723145" cy="354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4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32856"/>
            <a:ext cx="9143999" cy="648072"/>
          </a:xfrm>
        </p:spPr>
        <p:txBody>
          <a:bodyPr>
            <a:noAutofit/>
          </a:bodyPr>
          <a:lstStyle/>
          <a:p>
            <a:r>
              <a:rPr lang="en-ZA" sz="3200" dirty="0"/>
              <a:t>The effect of habitat temperature on serum antifreeze glycoprotein (AFGP) activity in </a:t>
            </a:r>
            <a:r>
              <a:rPr lang="en-ZA" sz="3200" i="1" dirty="0"/>
              <a:t>Notothenia rossii</a:t>
            </a:r>
            <a:r>
              <a:rPr lang="en-ZA" sz="3200" dirty="0"/>
              <a:t> (Pisces: Nototheniidae) in the Southern Ocean.</a:t>
            </a:r>
            <a:br>
              <a:rPr lang="en-ZA" sz="3200" dirty="0"/>
            </a:b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429000"/>
            <a:ext cx="72008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dirty="0"/>
              <a:t>Tshoanelo </a:t>
            </a:r>
            <a:r>
              <a:rPr lang="en-ZA" sz="2000" dirty="0" err="1"/>
              <a:t>Miya</a:t>
            </a:r>
            <a:r>
              <a:rPr lang="en-ZA" sz="2000" dirty="0"/>
              <a:t> </a:t>
            </a:r>
            <a:r>
              <a:rPr lang="en-ZA" sz="2000" dirty="0" smtClean="0"/>
              <a:t>∙ Ofer </a:t>
            </a:r>
            <a:r>
              <a:rPr lang="en-ZA" sz="2000" dirty="0"/>
              <a:t>Gon ∙ Monica Mwale ∙ C. –H. Christina Cheng</a:t>
            </a:r>
          </a:p>
          <a:p>
            <a:pPr marL="0" indent="0">
              <a:buNone/>
            </a:pPr>
            <a:endParaRPr lang="en-Z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21" y="5299702"/>
            <a:ext cx="2108277" cy="1581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08" y="5299702"/>
            <a:ext cx="1878886" cy="16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r"/>
            <a:r>
              <a:rPr lang="en-ZA" sz="3200" dirty="0" smtClean="0"/>
              <a:t>Distribution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grpSp>
        <p:nvGrpSpPr>
          <p:cNvPr id="4" name="Group 3"/>
          <p:cNvGrpSpPr/>
          <p:nvPr/>
        </p:nvGrpSpPr>
        <p:grpSpPr>
          <a:xfrm>
            <a:off x="-4113" y="1355068"/>
            <a:ext cx="9148113" cy="5503222"/>
            <a:chOff x="-12475" y="677389"/>
            <a:chExt cx="9148113" cy="55032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62" y="677389"/>
              <a:ext cx="9144000" cy="5503222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 rot="20537898">
              <a:off x="-12475" y="4962894"/>
              <a:ext cx="1014181" cy="538028"/>
            </a:xfrm>
            <a:prstGeom prst="ellipse">
              <a:avLst/>
            </a:prstGeom>
            <a:solidFill>
              <a:srgbClr val="FF0000">
                <a:alpha val="82000"/>
              </a:srgbClr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45"/>
            <a:ext cx="2051720" cy="1367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" y="1080666"/>
            <a:ext cx="1254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i="1" dirty="0" smtClean="0">
                <a:solidFill>
                  <a:schemeClr val="bg1"/>
                </a:solidFill>
              </a:rPr>
              <a:t>Notothenia rossii</a:t>
            </a:r>
            <a:endParaRPr lang="en-ZA" sz="1200" i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55076" y="4652780"/>
            <a:ext cx="2785162" cy="1521572"/>
            <a:chOff x="-55076" y="4652780"/>
            <a:chExt cx="2785162" cy="1521572"/>
          </a:xfrm>
        </p:grpSpPr>
        <p:sp>
          <p:nvSpPr>
            <p:cNvPr id="10" name="Oval 9"/>
            <p:cNvSpPr/>
            <p:nvPr/>
          </p:nvSpPr>
          <p:spPr>
            <a:xfrm rot="20278394">
              <a:off x="-55076" y="5152493"/>
              <a:ext cx="2477822" cy="1021859"/>
            </a:xfrm>
            <a:prstGeom prst="ellipse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7716" y="4652780"/>
              <a:ext cx="21023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i="1" dirty="0" smtClean="0">
                  <a:solidFill>
                    <a:schemeClr val="accent6">
                      <a:lumMod val="75000"/>
                    </a:schemeClr>
                  </a:solidFill>
                </a:rPr>
                <a:t>N. rossii marmorata</a:t>
              </a:r>
              <a:endParaRPr lang="en-ZA" b="1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59515" y="4650546"/>
            <a:ext cx="5112568" cy="1429702"/>
            <a:chOff x="3859515" y="4650546"/>
            <a:chExt cx="5112568" cy="1429702"/>
          </a:xfrm>
        </p:grpSpPr>
        <p:sp>
          <p:nvSpPr>
            <p:cNvPr id="13" name="Oval 12"/>
            <p:cNvSpPr/>
            <p:nvPr/>
          </p:nvSpPr>
          <p:spPr>
            <a:xfrm rot="422050">
              <a:off x="3859515" y="5146980"/>
              <a:ext cx="5112568" cy="933268"/>
            </a:xfrm>
            <a:prstGeom prst="ellipse">
              <a:avLst/>
            </a:prstGeom>
            <a:solidFill>
              <a:schemeClr val="accent4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1018" y="465054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i="1" dirty="0" smtClean="0">
                  <a:solidFill>
                    <a:schemeClr val="accent4">
                      <a:lumMod val="75000"/>
                    </a:schemeClr>
                  </a:solidFill>
                </a:rPr>
                <a:t>N. rossii rossii</a:t>
              </a:r>
              <a:endParaRPr lang="en-ZA" b="1" i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2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03429" y="74308"/>
            <a:ext cx="6411000" cy="721424"/>
          </a:xfrm>
        </p:spPr>
        <p:txBody>
          <a:bodyPr>
            <a:normAutofit fontScale="90000"/>
          </a:bodyPr>
          <a:lstStyle/>
          <a:p>
            <a:r>
              <a:rPr lang="en-ZA" sz="4400" b="0" dirty="0" smtClean="0"/>
              <a:t>Notothenia rossii</a:t>
            </a:r>
            <a:endParaRPr lang="en-ZA" sz="44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166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ZA" sz="2400" dirty="0"/>
              <a:t>Found in water temperatures ranging between -1.5 to 8 °C.</a:t>
            </a:r>
          </a:p>
          <a:p>
            <a:endParaRPr lang="en-ZA" sz="2400" dirty="0" smtClean="0"/>
          </a:p>
          <a:p>
            <a:r>
              <a:rPr lang="en-ZA" sz="2400" dirty="0" smtClean="0"/>
              <a:t>Fishes residing in the temperatures below 0 °C needs freezing avoidance mechanism.</a:t>
            </a:r>
          </a:p>
          <a:p>
            <a:endParaRPr lang="en-ZA" sz="2400" dirty="0" smtClean="0"/>
          </a:p>
          <a:p>
            <a:r>
              <a:rPr lang="en-ZA" sz="2400" dirty="0" smtClean="0"/>
              <a:t>They evolved antifreeze </a:t>
            </a:r>
            <a:r>
              <a:rPr lang="en-ZA" sz="2400" dirty="0" err="1" smtClean="0"/>
              <a:t>glyco</a:t>
            </a:r>
            <a:r>
              <a:rPr lang="en-ZA" sz="2400" dirty="0" smtClean="0"/>
              <a:t>-protein (AFGP) to avoid freezing.</a:t>
            </a:r>
          </a:p>
          <a:p>
            <a:pPr marL="0" indent="0">
              <a:buNone/>
            </a:pPr>
            <a:endParaRPr lang="en-ZA" sz="2400" dirty="0" smtClean="0"/>
          </a:p>
          <a:p>
            <a:r>
              <a:rPr lang="en-ZA" sz="2400" dirty="0" smtClean="0"/>
              <a:t>Species inhabiting water temperature above freezing need no AFGP in their body fluid.</a:t>
            </a:r>
          </a:p>
          <a:p>
            <a:pPr marL="0" indent="0">
              <a:buNone/>
            </a:pPr>
            <a:endParaRPr lang="en-ZA" sz="2400" dirty="0" smtClean="0"/>
          </a:p>
          <a:p>
            <a:r>
              <a:rPr lang="en-ZA" sz="2400" dirty="0" smtClean="0"/>
              <a:t>However, Gon </a:t>
            </a:r>
            <a:r>
              <a:rPr lang="en-ZA" sz="2400" i="1" dirty="0" smtClean="0"/>
              <a:t>et al</a:t>
            </a:r>
            <a:r>
              <a:rPr lang="en-ZA" sz="2400" dirty="0" smtClean="0"/>
              <a:t>. (1994) found that </a:t>
            </a:r>
            <a:r>
              <a:rPr lang="en-ZA" sz="2400" i="1" dirty="0" smtClean="0"/>
              <a:t>Notothenia coriiceps</a:t>
            </a:r>
            <a:r>
              <a:rPr lang="en-ZA" sz="2400" dirty="0" smtClean="0"/>
              <a:t> of Marion Island have similar distribution of the same AFGPs found in Antarctic </a:t>
            </a:r>
            <a:r>
              <a:rPr lang="en-ZA" sz="2400" dirty="0"/>
              <a:t>P</a:t>
            </a:r>
            <a:r>
              <a:rPr lang="en-ZA" sz="2400" dirty="0" smtClean="0"/>
              <a:t>eninsula specimen.</a:t>
            </a:r>
            <a:endParaRPr lang="en-ZA" sz="2400" dirty="0"/>
          </a:p>
          <a:p>
            <a:endParaRPr lang="en-ZA" sz="2400" dirty="0" smtClean="0"/>
          </a:p>
          <a:p>
            <a:endParaRPr lang="en-ZA" sz="2400" dirty="0"/>
          </a:p>
          <a:p>
            <a:endParaRPr lang="en-ZA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0"/>
            <a:ext cx="2003812" cy="86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r"/>
            <a:r>
              <a:rPr lang="en-ZA" sz="3200" dirty="0" smtClean="0"/>
              <a:t>Aim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AFGP activity is known to differ among </a:t>
            </a:r>
            <a:r>
              <a:rPr lang="en-GB" sz="2400" dirty="0" err="1"/>
              <a:t>notothenioid</a:t>
            </a:r>
            <a:r>
              <a:rPr lang="en-GB" sz="2400" dirty="0"/>
              <a:t> species residing in different environmental </a:t>
            </a:r>
            <a:r>
              <a:rPr lang="en-GB" sz="2400" dirty="0" smtClean="0"/>
              <a:t>conditions.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AFGP trait among populations of a geographically widely distributed </a:t>
            </a:r>
            <a:r>
              <a:rPr lang="en-GB" sz="2400" dirty="0" smtClean="0"/>
              <a:t>species is unknown.</a:t>
            </a:r>
          </a:p>
          <a:p>
            <a:endParaRPr lang="en-GB" sz="2400" dirty="0"/>
          </a:p>
          <a:p>
            <a:r>
              <a:rPr lang="en-GB" sz="2400" dirty="0"/>
              <a:t>This study investigates the effect of thermal habitat on the AFGP trait among </a:t>
            </a:r>
            <a:r>
              <a:rPr lang="en-GB" sz="2400" i="1" dirty="0"/>
              <a:t>N. rossii</a:t>
            </a:r>
            <a:r>
              <a:rPr lang="en-GB" sz="2400" dirty="0"/>
              <a:t> populations distributed at the different latitudes of the Southern Ocean. </a:t>
            </a:r>
            <a:endParaRPr lang="en-Z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28" y="5301208"/>
            <a:ext cx="3142212" cy="157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r"/>
            <a:r>
              <a:rPr lang="en-ZA" sz="3200" dirty="0" smtClean="0"/>
              <a:t>Study area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229600" cy="683378"/>
          </a:xfrm>
        </p:spPr>
        <p:txBody>
          <a:bodyPr>
            <a:normAutofit/>
          </a:bodyPr>
          <a:lstStyle/>
          <a:p>
            <a:r>
              <a:rPr lang="en-ZA" sz="2400" smtClean="0"/>
              <a:t>12 </a:t>
            </a:r>
            <a:r>
              <a:rPr lang="en-ZA" sz="2400" i="1" smtClean="0"/>
              <a:t>Notothenia </a:t>
            </a:r>
            <a:r>
              <a:rPr lang="en-ZA" sz="2400" i="1" dirty="0" smtClean="0"/>
              <a:t>rossii</a:t>
            </a:r>
            <a:r>
              <a:rPr lang="en-ZA" sz="2400" dirty="0" smtClean="0"/>
              <a:t> specimens</a:t>
            </a:r>
            <a:endParaRPr lang="en-ZA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114"/>
            <a:ext cx="9144000" cy="55032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48638" y="4951382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956650" y="4874728"/>
            <a:ext cx="307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South </a:t>
            </a:r>
            <a:r>
              <a:rPr lang="en-ZA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Shetlands (-</a:t>
            </a:r>
            <a:r>
              <a:rPr lang="en-Z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en-ZA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2°C)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89966" y="4077072"/>
            <a:ext cx="1502514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72200" y="4121006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Ob’ </a:t>
            </a:r>
            <a:r>
              <a:rPr lang="en-ZA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Seamount </a:t>
            </a:r>
            <a:r>
              <a:rPr lang="en-Z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(4 </a:t>
            </a:r>
            <a:r>
              <a:rPr lang="en-ZA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en-Z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8°C</a:t>
            </a:r>
            <a:r>
              <a:rPr lang="en-ZA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576" y="5244060"/>
            <a:ext cx="1502514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/>
          <p:cNvSpPr txBox="1"/>
          <p:nvPr/>
        </p:nvSpPr>
        <p:spPr>
          <a:xfrm>
            <a:off x="598661" y="5103328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Dallman</a:t>
            </a:r>
            <a:r>
              <a:rPr lang="en-Z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Bay (-1.4 to 2°C)</a:t>
            </a:r>
            <a:endParaRPr lang="en-ZA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7904" y="4077072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(-0.4 </a:t>
            </a:r>
            <a:r>
              <a:rPr lang="en-ZA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en-Z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5°C</a:t>
            </a:r>
            <a:r>
              <a:rPr lang="en-ZA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480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66130"/>
          </a:xfrm>
        </p:spPr>
        <p:txBody>
          <a:bodyPr>
            <a:normAutofit/>
          </a:bodyPr>
          <a:lstStyle/>
          <a:p>
            <a:pPr algn="r"/>
            <a:r>
              <a:rPr lang="en-ZA" sz="3200" dirty="0" smtClean="0"/>
              <a:t>Background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ZA" sz="2800" dirty="0" err="1" smtClean="0"/>
              <a:t>Bsc</a:t>
            </a:r>
            <a:r>
              <a:rPr lang="en-ZA" sz="2800" dirty="0" smtClean="0"/>
              <a:t> Zoology</a:t>
            </a:r>
          </a:p>
          <a:p>
            <a:pPr marL="0" indent="0">
              <a:buNone/>
            </a:pPr>
            <a:endParaRPr lang="en-ZA" sz="2800" dirty="0" smtClean="0"/>
          </a:p>
        </p:txBody>
      </p:sp>
    </p:spTree>
    <p:extLst>
      <p:ext uri="{BB962C8B-B14F-4D97-AF65-F5344CB8AC3E}">
        <p14:creationId xmlns:p14="http://schemas.microsoft.com/office/powerpoint/2010/main" val="23400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2"/>
            <a:ext cx="9144000" cy="835990"/>
          </a:xfrm>
        </p:spPr>
        <p:txBody>
          <a:bodyPr>
            <a:normAutofit/>
          </a:bodyPr>
          <a:lstStyle/>
          <a:p>
            <a:pPr algn="r"/>
            <a:r>
              <a:rPr lang="en-ZA" sz="4400" b="0" dirty="0" smtClean="0"/>
              <a:t>Materials and Methods</a:t>
            </a:r>
            <a:endParaRPr lang="en-ZA" sz="4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ZA" sz="2400" dirty="0" smtClean="0"/>
              <a:t>Blood serum samples were collected.</a:t>
            </a:r>
          </a:p>
          <a:p>
            <a:pPr marL="0" indent="0">
              <a:buNone/>
            </a:pPr>
            <a:endParaRPr lang="en-ZA" sz="2400" dirty="0" smtClean="0"/>
          </a:p>
          <a:p>
            <a:pPr marL="640080" lvl="2" indent="0">
              <a:buNone/>
            </a:pPr>
            <a:endParaRPr lang="en-ZA" dirty="0" smtClean="0">
              <a:cs typeface="Times New Roman" pitchFamily="18" charset="0"/>
            </a:endParaRPr>
          </a:p>
          <a:p>
            <a:pPr marL="640080" lvl="2" indent="0">
              <a:buNone/>
            </a:pPr>
            <a:endParaRPr lang="en-ZA" dirty="0" smtClean="0">
              <a:cs typeface="Times New Roman" pitchFamily="18" charset="0"/>
            </a:endParaRPr>
          </a:p>
          <a:p>
            <a:pPr marL="457200" lvl="1" indent="0">
              <a:buNone/>
            </a:pPr>
            <a:endParaRPr lang="en-ZA" sz="2400" dirty="0"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71" y="4581128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2"/>
            <a:ext cx="9144000" cy="835990"/>
          </a:xfrm>
        </p:spPr>
        <p:txBody>
          <a:bodyPr>
            <a:normAutofit/>
          </a:bodyPr>
          <a:lstStyle/>
          <a:p>
            <a:pPr algn="r"/>
            <a:r>
              <a:rPr lang="en-ZA" sz="4400" b="0" dirty="0" smtClean="0"/>
              <a:t>Materials and Methods</a:t>
            </a:r>
            <a:endParaRPr lang="en-ZA" sz="4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ZA" sz="2400" dirty="0" smtClean="0"/>
              <a:t>Blood serum samples were collected.</a:t>
            </a:r>
          </a:p>
          <a:p>
            <a:pPr marL="0" indent="0">
              <a:buNone/>
            </a:pPr>
            <a:endParaRPr lang="en-ZA" sz="2400" dirty="0" smtClean="0"/>
          </a:p>
          <a:p>
            <a:r>
              <a:rPr lang="en-ZA" sz="2400" dirty="0">
                <a:cs typeface="Times New Roman" pitchFamily="18" charset="0"/>
              </a:rPr>
              <a:t>Serum </a:t>
            </a:r>
            <a:r>
              <a:rPr lang="en-ZA" sz="2400" dirty="0" smtClean="0">
                <a:cs typeface="Times New Roman" pitchFamily="18" charset="0"/>
              </a:rPr>
              <a:t>AFGP </a:t>
            </a:r>
            <a:r>
              <a:rPr lang="en-ZA" sz="2400" dirty="0">
                <a:cs typeface="Times New Roman" pitchFamily="18" charset="0"/>
              </a:rPr>
              <a:t>activity </a:t>
            </a:r>
            <a:r>
              <a:rPr lang="en-ZA" sz="2400" dirty="0" smtClean="0">
                <a:cs typeface="Times New Roman" pitchFamily="18" charset="0"/>
              </a:rPr>
              <a:t>determination</a:t>
            </a:r>
            <a:endParaRPr lang="en-ZA" sz="2400" dirty="0">
              <a:cs typeface="Times New Roman" pitchFamily="18" charset="0"/>
            </a:endParaRPr>
          </a:p>
          <a:p>
            <a:pPr lvl="1"/>
            <a:r>
              <a:rPr lang="en-ZA" sz="2400" dirty="0" smtClean="0">
                <a:cs typeface="Times New Roman" pitchFamily="18" charset="0"/>
              </a:rPr>
              <a:t>Thermal </a:t>
            </a:r>
            <a:r>
              <a:rPr lang="en-ZA" sz="2400" dirty="0" err="1" smtClean="0">
                <a:cs typeface="Times New Roman" pitchFamily="18" charset="0"/>
              </a:rPr>
              <a:t>hystersis</a:t>
            </a:r>
            <a:r>
              <a:rPr lang="en-ZA" sz="2400" dirty="0" smtClean="0">
                <a:cs typeface="Times New Roman" pitchFamily="18" charset="0"/>
              </a:rPr>
              <a:t>: difference </a:t>
            </a:r>
            <a:r>
              <a:rPr lang="en-ZA" sz="2400" dirty="0">
                <a:cs typeface="Times New Roman" pitchFamily="18" charset="0"/>
              </a:rPr>
              <a:t>between melting and freezing </a:t>
            </a:r>
            <a:r>
              <a:rPr lang="en-ZA" sz="2400" dirty="0" smtClean="0">
                <a:cs typeface="Times New Roman" pitchFamily="18" charset="0"/>
              </a:rPr>
              <a:t>point, using </a:t>
            </a:r>
            <a:r>
              <a:rPr lang="en-GB" sz="2400" dirty="0" smtClean="0"/>
              <a:t>Clifton </a:t>
            </a:r>
            <a:r>
              <a:rPr lang="en-GB" sz="2400" dirty="0" err="1"/>
              <a:t>Nanolitre</a:t>
            </a:r>
            <a:r>
              <a:rPr lang="en-GB" sz="2400" dirty="0"/>
              <a:t> Freezing point </a:t>
            </a:r>
            <a:r>
              <a:rPr lang="en-GB" sz="2400" dirty="0" err="1"/>
              <a:t>Osmometer</a:t>
            </a:r>
            <a:r>
              <a:rPr lang="en-GB" sz="2400" dirty="0"/>
              <a:t>.</a:t>
            </a:r>
            <a:endParaRPr lang="en-ZA" sz="2400" dirty="0"/>
          </a:p>
          <a:p>
            <a:pPr marL="640080" lvl="2" indent="0">
              <a:buNone/>
            </a:pPr>
            <a:endParaRPr lang="en-ZA" dirty="0" smtClean="0">
              <a:cs typeface="Times New Roman" pitchFamily="18" charset="0"/>
            </a:endParaRPr>
          </a:p>
          <a:p>
            <a:pPr marL="640080" lvl="2" indent="0">
              <a:buNone/>
            </a:pPr>
            <a:endParaRPr lang="en-ZA" dirty="0" smtClean="0">
              <a:cs typeface="Times New Roman" pitchFamily="18" charset="0"/>
            </a:endParaRPr>
          </a:p>
          <a:p>
            <a:pPr marL="640080" lvl="2" indent="0">
              <a:buNone/>
            </a:pPr>
            <a:endParaRPr lang="en-ZA" dirty="0" smtClean="0">
              <a:cs typeface="Times New Roman" pitchFamily="18" charset="0"/>
            </a:endParaRPr>
          </a:p>
          <a:p>
            <a:pPr marL="457200" lvl="1" indent="0">
              <a:buNone/>
            </a:pPr>
            <a:endParaRPr lang="en-ZA" sz="2400" dirty="0">
              <a:cs typeface="Times New Roman" pitchFamily="18" charset="0"/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24" y="4984479"/>
            <a:ext cx="2555777" cy="1873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1913" y="6582810"/>
            <a:ext cx="82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err="1" smtClean="0"/>
              <a:t>Nanolitre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1197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2"/>
            <a:ext cx="9144000" cy="835990"/>
          </a:xfrm>
        </p:spPr>
        <p:txBody>
          <a:bodyPr>
            <a:normAutofit/>
          </a:bodyPr>
          <a:lstStyle/>
          <a:p>
            <a:pPr algn="r"/>
            <a:r>
              <a:rPr lang="en-ZA" sz="4400" b="0" dirty="0" smtClean="0"/>
              <a:t>Materials and Methods</a:t>
            </a:r>
            <a:endParaRPr lang="en-ZA" sz="4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ZA" sz="2400" dirty="0" smtClean="0"/>
              <a:t>Blood serum samples were collected.</a:t>
            </a:r>
          </a:p>
          <a:p>
            <a:pPr marL="0" indent="0">
              <a:buNone/>
            </a:pPr>
            <a:endParaRPr lang="en-ZA" sz="2400" dirty="0" smtClean="0"/>
          </a:p>
          <a:p>
            <a:r>
              <a:rPr lang="en-ZA" sz="2400" dirty="0">
                <a:cs typeface="Times New Roman" pitchFamily="18" charset="0"/>
              </a:rPr>
              <a:t>Serum </a:t>
            </a:r>
            <a:r>
              <a:rPr lang="en-ZA" sz="2400" dirty="0" smtClean="0">
                <a:cs typeface="Times New Roman" pitchFamily="18" charset="0"/>
              </a:rPr>
              <a:t>AFGP </a:t>
            </a:r>
            <a:r>
              <a:rPr lang="en-ZA" sz="2400" dirty="0">
                <a:cs typeface="Times New Roman" pitchFamily="18" charset="0"/>
              </a:rPr>
              <a:t>activity </a:t>
            </a:r>
            <a:r>
              <a:rPr lang="en-ZA" sz="2400" dirty="0" smtClean="0">
                <a:cs typeface="Times New Roman" pitchFamily="18" charset="0"/>
              </a:rPr>
              <a:t>determination</a:t>
            </a:r>
            <a:endParaRPr lang="en-ZA" sz="2400" dirty="0">
              <a:cs typeface="Times New Roman" pitchFamily="18" charset="0"/>
            </a:endParaRPr>
          </a:p>
          <a:p>
            <a:pPr lvl="1"/>
            <a:r>
              <a:rPr lang="en-ZA" sz="2400" dirty="0" smtClean="0">
                <a:cs typeface="Times New Roman" pitchFamily="18" charset="0"/>
              </a:rPr>
              <a:t>Thermal </a:t>
            </a:r>
            <a:r>
              <a:rPr lang="en-ZA" sz="2400" dirty="0" err="1" smtClean="0">
                <a:cs typeface="Times New Roman" pitchFamily="18" charset="0"/>
              </a:rPr>
              <a:t>hystersis</a:t>
            </a:r>
            <a:r>
              <a:rPr lang="en-ZA" sz="2400" dirty="0" smtClean="0">
                <a:cs typeface="Times New Roman" pitchFamily="18" charset="0"/>
              </a:rPr>
              <a:t>: difference </a:t>
            </a:r>
            <a:r>
              <a:rPr lang="en-ZA" sz="2400" dirty="0">
                <a:cs typeface="Times New Roman" pitchFamily="18" charset="0"/>
              </a:rPr>
              <a:t>between melting and freezing </a:t>
            </a:r>
            <a:r>
              <a:rPr lang="en-ZA" sz="2400" dirty="0" smtClean="0">
                <a:cs typeface="Times New Roman" pitchFamily="18" charset="0"/>
              </a:rPr>
              <a:t>point, using </a:t>
            </a:r>
            <a:r>
              <a:rPr lang="en-GB" sz="2400" dirty="0" smtClean="0"/>
              <a:t>Clifton </a:t>
            </a:r>
            <a:r>
              <a:rPr lang="en-GB" sz="2400" dirty="0" err="1"/>
              <a:t>Nanolitre</a:t>
            </a:r>
            <a:r>
              <a:rPr lang="en-GB" sz="2400" dirty="0"/>
              <a:t> Freezing point </a:t>
            </a:r>
            <a:r>
              <a:rPr lang="en-GB" sz="2400" dirty="0" err="1"/>
              <a:t>Osmometer</a:t>
            </a:r>
            <a:r>
              <a:rPr lang="en-GB" sz="2400" dirty="0"/>
              <a:t>.</a:t>
            </a:r>
            <a:endParaRPr lang="en-ZA" sz="2400" dirty="0"/>
          </a:p>
          <a:p>
            <a:pPr marL="640080" lvl="2" indent="0">
              <a:buNone/>
            </a:pPr>
            <a:endParaRPr lang="en-ZA" dirty="0" smtClean="0">
              <a:cs typeface="Times New Roman" pitchFamily="18" charset="0"/>
            </a:endParaRPr>
          </a:p>
          <a:p>
            <a:pPr marL="514350" indent="-457200"/>
            <a:r>
              <a:rPr lang="en-ZA" sz="2400" dirty="0" smtClean="0">
                <a:cs typeface="Times New Roman" pitchFamily="18" charset="0"/>
              </a:rPr>
              <a:t>Serum osmolality: measures the concentration of the dissolved solutes in blood serum, using </a:t>
            </a:r>
            <a:r>
              <a:rPr lang="en-GB" sz="2400" dirty="0" err="1" smtClean="0"/>
              <a:t>Wescor</a:t>
            </a:r>
            <a:r>
              <a:rPr lang="en-GB" sz="2400" dirty="0" smtClean="0"/>
              <a:t> </a:t>
            </a:r>
            <a:r>
              <a:rPr lang="en-GB" sz="2400" dirty="0"/>
              <a:t>5520 </a:t>
            </a:r>
            <a:r>
              <a:rPr lang="en-GB" sz="2400" dirty="0" err="1"/>
              <a:t>vapor</a:t>
            </a:r>
            <a:r>
              <a:rPr lang="en-GB" sz="2400" dirty="0"/>
              <a:t> pressure </a:t>
            </a:r>
            <a:r>
              <a:rPr lang="en-GB" sz="2400" dirty="0" err="1"/>
              <a:t>osmometer</a:t>
            </a:r>
            <a:r>
              <a:rPr lang="en-GB" sz="2400" dirty="0"/>
              <a:t>. </a:t>
            </a:r>
            <a:endParaRPr lang="en-GB" sz="2400" dirty="0" smtClean="0"/>
          </a:p>
          <a:p>
            <a:pPr marL="514350" indent="-457200"/>
            <a:endParaRPr lang="en-ZA" sz="2400" dirty="0"/>
          </a:p>
          <a:p>
            <a:r>
              <a:rPr lang="en-ZA" sz="2400" dirty="0" smtClean="0">
                <a:cs typeface="Times New Roman" pitchFamily="18" charset="0"/>
              </a:rPr>
              <a:t>Equilibrium freezing point </a:t>
            </a:r>
            <a:r>
              <a:rPr lang="en-ZA" sz="2400" dirty="0" smtClean="0"/>
              <a:t>was </a:t>
            </a:r>
            <a:r>
              <a:rPr lang="en-ZA" sz="2400" dirty="0"/>
              <a:t>determined by multiplying osmolality by -0.001858 °C </a:t>
            </a:r>
            <a:r>
              <a:rPr lang="en-ZA" sz="2400" dirty="0" smtClean="0"/>
              <a:t>mOsm</a:t>
            </a:r>
            <a:r>
              <a:rPr lang="en-ZA" sz="2400" baseline="30000" dirty="0" smtClean="0"/>
              <a:t>-1</a:t>
            </a:r>
            <a:r>
              <a:rPr lang="en-ZA" sz="2400" dirty="0" smtClean="0"/>
              <a:t> </a:t>
            </a:r>
            <a:endParaRPr lang="en-ZA" sz="2400" dirty="0"/>
          </a:p>
          <a:p>
            <a:pPr marL="640080" lvl="2" indent="0">
              <a:buNone/>
            </a:pPr>
            <a:endParaRPr lang="en-ZA" dirty="0" smtClean="0">
              <a:cs typeface="Times New Roman" pitchFamily="18" charset="0"/>
            </a:endParaRPr>
          </a:p>
          <a:p>
            <a:pPr marL="640080" lvl="2" indent="0">
              <a:buNone/>
            </a:pPr>
            <a:endParaRPr lang="en-ZA" dirty="0" smtClean="0">
              <a:cs typeface="Times New Roman" pitchFamily="18" charset="0"/>
            </a:endParaRPr>
          </a:p>
          <a:p>
            <a:pPr marL="457200" lvl="1" indent="0">
              <a:buNone/>
            </a:pPr>
            <a:endParaRPr lang="en-ZA" sz="2400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57250"/>
            <a:ext cx="1627196" cy="120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92911" y="5657249"/>
            <a:ext cx="1041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err="1" smtClean="0">
                <a:solidFill>
                  <a:schemeClr val="bg1"/>
                </a:solidFill>
              </a:rPr>
              <a:t>Wescor</a:t>
            </a:r>
            <a:r>
              <a:rPr lang="en-ZA" sz="1200" dirty="0" smtClean="0">
                <a:solidFill>
                  <a:schemeClr val="bg1"/>
                </a:solidFill>
              </a:rPr>
              <a:t> 5520</a:t>
            </a:r>
            <a:endParaRPr lang="en-Z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59262" cy="908720"/>
          </a:xfrm>
        </p:spPr>
        <p:txBody>
          <a:bodyPr/>
          <a:lstStyle/>
          <a:p>
            <a:pPr algn="r"/>
            <a:r>
              <a:rPr lang="en-ZA" dirty="0" smtClean="0"/>
              <a:t>Results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559117"/>
              </p:ext>
            </p:extLst>
          </p:nvPr>
        </p:nvGraphicFramePr>
        <p:xfrm>
          <a:off x="115971" y="1124744"/>
          <a:ext cx="8856981" cy="4104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288032"/>
                <a:gridCol w="1069447"/>
                <a:gridCol w="1185390"/>
                <a:gridCol w="1185390"/>
                <a:gridCol w="1185390"/>
                <a:gridCol w="1085988"/>
                <a:gridCol w="1345176"/>
              </a:tblGrid>
              <a:tr h="1592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Location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n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Osmolality (mOsm) 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Equilibrium Freezing </a:t>
                      </a:r>
                      <a:r>
                        <a:rPr lang="en-ZA" sz="1600" dirty="0" smtClean="0">
                          <a:effectLst/>
                        </a:rPr>
                        <a:t>Point </a:t>
                      </a:r>
                      <a:r>
                        <a:rPr lang="en-ZA" sz="1600" dirty="0">
                          <a:effectLst/>
                        </a:rPr>
                        <a:t>(ᵒC)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Melting </a:t>
                      </a:r>
                      <a:r>
                        <a:rPr lang="en-ZA" sz="1600" dirty="0" smtClean="0">
                          <a:effectLst/>
                        </a:rPr>
                        <a:t>Point </a:t>
                      </a:r>
                      <a:r>
                        <a:rPr lang="en-ZA" sz="1600" dirty="0">
                          <a:effectLst/>
                        </a:rPr>
                        <a:t>(ᵒC)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Non-equilibrium Freezing </a:t>
                      </a:r>
                      <a:r>
                        <a:rPr lang="en-ZA" sz="1600" dirty="0" smtClean="0">
                          <a:effectLst/>
                        </a:rPr>
                        <a:t>Point (ᵒC</a:t>
                      </a:r>
                      <a:r>
                        <a:rPr lang="en-ZA" sz="1600" dirty="0">
                          <a:effectLst/>
                        </a:rPr>
                        <a:t>)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Thermal </a:t>
                      </a:r>
                      <a:r>
                        <a:rPr lang="en-ZA" sz="1600" dirty="0" smtClean="0">
                          <a:effectLst/>
                        </a:rPr>
                        <a:t>Hysteresis </a:t>
                      </a:r>
                      <a:r>
                        <a:rPr lang="en-ZA" sz="1600" dirty="0">
                          <a:effectLst/>
                        </a:rPr>
                        <a:t>(ᵒC)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Serum AFGP concentration (mg/mL)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1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Ob’ Seamount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1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482±1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-0.90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-</a:t>
                      </a:r>
                      <a:r>
                        <a:rPr lang="en-ZA" sz="1600" dirty="0" smtClean="0">
                          <a:effectLst/>
                        </a:rPr>
                        <a:t>0.94±0.03</a:t>
                      </a:r>
                      <a:r>
                        <a:rPr lang="en-ZA" sz="1600" baseline="30000" dirty="0" smtClean="0">
                          <a:effectLst/>
                        </a:rPr>
                        <a:t>a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ZA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1.39±0.05</a:t>
                      </a:r>
                      <a:r>
                        <a:rPr lang="en-ZA" sz="1600" b="1" baseline="3000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ZA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0.44±0.03</a:t>
                      </a:r>
                      <a:r>
                        <a:rPr lang="en-ZA" sz="1600" b="1" baseline="3000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ZA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rgbClr val="FF0000"/>
                          </a:solidFill>
                          <a:effectLst/>
                        </a:rPr>
                        <a:t>4.88</a:t>
                      </a:r>
                      <a:endParaRPr lang="en-ZA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5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South Georgia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5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421±15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-0.78±0.03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-0.82±0.03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-2.08±0.18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1.26±0.18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11.63±1.28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South Shetland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5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502±49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-0.93±0.09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-1.00±0.08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-2.08±0.10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1.08±0.12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10.97±1.95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Dallman Bay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2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416±6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-0.77±0.01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-0.80±0.03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-2.22±0.16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1.43±0.16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14.89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53802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W</a:t>
            </a:r>
            <a:r>
              <a:rPr lang="en-ZA" sz="1600" dirty="0" smtClean="0"/>
              <a:t>here </a:t>
            </a:r>
            <a:r>
              <a:rPr lang="en-ZA" sz="1600" dirty="0"/>
              <a:t>appropriate values are listed as average and standard deviation of technical </a:t>
            </a:r>
            <a:r>
              <a:rPr lang="en-ZA" sz="1600" dirty="0" smtClean="0"/>
              <a:t>replicates.</a:t>
            </a:r>
            <a:endParaRPr lang="en-ZA" sz="1600" baseline="30000" dirty="0" smtClean="0"/>
          </a:p>
          <a:p>
            <a:r>
              <a:rPr lang="en-ZA" sz="1600" baseline="30000" dirty="0" err="1" smtClean="0"/>
              <a:t>a</a:t>
            </a:r>
            <a:r>
              <a:rPr lang="en-ZA" sz="1600" dirty="0" err="1" smtClean="0"/>
              <a:t>The</a:t>
            </a:r>
            <a:r>
              <a:rPr lang="en-ZA" sz="1600" dirty="0" smtClean="0"/>
              <a:t> </a:t>
            </a:r>
            <a:r>
              <a:rPr lang="en-ZA" sz="1600" dirty="0"/>
              <a:t>value was the average of three separate determinations of the single sample</a:t>
            </a:r>
            <a:r>
              <a:rPr lang="en-ZA" sz="1600" dirty="0" smtClean="0"/>
              <a:t>.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5127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59262" cy="908720"/>
          </a:xfrm>
        </p:spPr>
        <p:txBody>
          <a:bodyPr/>
          <a:lstStyle/>
          <a:p>
            <a:pPr algn="r"/>
            <a:r>
              <a:rPr lang="en-ZA" dirty="0" smtClean="0"/>
              <a:t>Results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628127"/>
              </p:ext>
            </p:extLst>
          </p:nvPr>
        </p:nvGraphicFramePr>
        <p:xfrm>
          <a:off x="115971" y="1124744"/>
          <a:ext cx="8856981" cy="4104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288032"/>
                <a:gridCol w="1069447"/>
                <a:gridCol w="1185390"/>
                <a:gridCol w="1185390"/>
                <a:gridCol w="1185390"/>
                <a:gridCol w="1085988"/>
                <a:gridCol w="1345176"/>
              </a:tblGrid>
              <a:tr h="1592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Location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n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Osmolality (mOsm) 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Equilibrium Freezing </a:t>
                      </a:r>
                      <a:r>
                        <a:rPr lang="en-ZA" sz="1600" dirty="0" smtClean="0">
                          <a:effectLst/>
                        </a:rPr>
                        <a:t>Point </a:t>
                      </a:r>
                      <a:r>
                        <a:rPr lang="en-ZA" sz="1600" dirty="0">
                          <a:effectLst/>
                        </a:rPr>
                        <a:t>(ᵒC)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Melting </a:t>
                      </a:r>
                      <a:r>
                        <a:rPr lang="en-ZA" sz="1600" dirty="0" smtClean="0">
                          <a:effectLst/>
                        </a:rPr>
                        <a:t>Point </a:t>
                      </a:r>
                      <a:r>
                        <a:rPr lang="en-ZA" sz="1600" dirty="0">
                          <a:effectLst/>
                        </a:rPr>
                        <a:t>(ᵒC)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Non-equilibrium Freezing </a:t>
                      </a:r>
                      <a:r>
                        <a:rPr lang="en-ZA" sz="1600" dirty="0" smtClean="0">
                          <a:effectLst/>
                        </a:rPr>
                        <a:t>Point (ᵒC</a:t>
                      </a:r>
                      <a:r>
                        <a:rPr lang="en-ZA" sz="1600" dirty="0">
                          <a:effectLst/>
                        </a:rPr>
                        <a:t>)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Thermal </a:t>
                      </a:r>
                      <a:r>
                        <a:rPr lang="en-ZA" sz="1600" dirty="0" smtClean="0">
                          <a:effectLst/>
                        </a:rPr>
                        <a:t>Hysteresis </a:t>
                      </a:r>
                      <a:r>
                        <a:rPr lang="en-ZA" sz="1600" dirty="0">
                          <a:effectLst/>
                        </a:rPr>
                        <a:t>(ᵒC)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Serum AFGP concentration (mg/mL)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1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Ob’ Seamount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1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482±1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-0.90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-</a:t>
                      </a:r>
                      <a:r>
                        <a:rPr lang="en-ZA" sz="1600" dirty="0" smtClean="0">
                          <a:effectLst/>
                        </a:rPr>
                        <a:t>0.94±0.03</a:t>
                      </a:r>
                      <a:r>
                        <a:rPr lang="en-ZA" sz="1600" baseline="30000" dirty="0" smtClean="0">
                          <a:effectLst/>
                        </a:rPr>
                        <a:t>a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1.39±0.05</a:t>
                      </a:r>
                      <a:r>
                        <a:rPr lang="en-ZA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0.44±0.03</a:t>
                      </a:r>
                      <a:r>
                        <a:rPr lang="en-ZA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4.88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5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South Georgia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5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421±15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-0.78±0.03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-0.82±0.03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-2.08±0.18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1.26±0.18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11.63±1.28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South Shetland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5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502±49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-0.93±0.09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-1.00±0.08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-2.08±0.10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1.08±0.12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10.97±1.95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Dallman Bay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2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416±6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-0.77±0.01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effectLst/>
                        </a:rPr>
                        <a:t>-0.80±0.03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rgbClr val="FF0000"/>
                          </a:solidFill>
                          <a:effectLst/>
                        </a:rPr>
                        <a:t>-2.22±0.16</a:t>
                      </a:r>
                      <a:endParaRPr lang="en-ZA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rgbClr val="FF0000"/>
                          </a:solidFill>
                          <a:effectLst/>
                        </a:rPr>
                        <a:t>1.43±0.16</a:t>
                      </a:r>
                      <a:endParaRPr lang="en-ZA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rgbClr val="FF0000"/>
                          </a:solidFill>
                          <a:effectLst/>
                        </a:rPr>
                        <a:t>14.89</a:t>
                      </a:r>
                      <a:endParaRPr lang="en-ZA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53802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W</a:t>
            </a:r>
            <a:r>
              <a:rPr lang="en-ZA" sz="1600" dirty="0" smtClean="0"/>
              <a:t>here </a:t>
            </a:r>
            <a:r>
              <a:rPr lang="en-ZA" sz="1600" dirty="0"/>
              <a:t>appropriate values are listed as average and standard deviation of technical </a:t>
            </a:r>
            <a:r>
              <a:rPr lang="en-ZA" sz="1600" dirty="0" smtClean="0"/>
              <a:t>replicates.</a:t>
            </a:r>
            <a:endParaRPr lang="en-ZA" sz="1600" baseline="30000" dirty="0" smtClean="0"/>
          </a:p>
          <a:p>
            <a:r>
              <a:rPr lang="en-ZA" sz="1600" baseline="30000" dirty="0" err="1" smtClean="0"/>
              <a:t>a</a:t>
            </a:r>
            <a:r>
              <a:rPr lang="en-ZA" sz="1600" dirty="0" err="1" smtClean="0"/>
              <a:t>The</a:t>
            </a:r>
            <a:r>
              <a:rPr lang="en-ZA" sz="1600" dirty="0" smtClean="0"/>
              <a:t> </a:t>
            </a:r>
            <a:r>
              <a:rPr lang="en-ZA" sz="1600" dirty="0"/>
              <a:t>value was the average of three separate determinations of the single sample</a:t>
            </a:r>
            <a:r>
              <a:rPr lang="en-ZA" sz="1600" dirty="0" smtClean="0"/>
              <a:t>.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819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92888" cy="630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634082"/>
          </a:xfrm>
        </p:spPr>
        <p:txBody>
          <a:bodyPr>
            <a:normAutofit/>
          </a:bodyPr>
          <a:lstStyle/>
          <a:p>
            <a:pPr algn="r"/>
            <a:r>
              <a:rPr lang="en-ZA" sz="3200" dirty="0" smtClean="0"/>
              <a:t>Discussion 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5544616"/>
          </a:xfrm>
        </p:spPr>
        <p:txBody>
          <a:bodyPr>
            <a:normAutofit/>
          </a:bodyPr>
          <a:lstStyle/>
          <a:p>
            <a:r>
              <a:rPr lang="en-ZA" sz="2400" dirty="0" smtClean="0"/>
              <a:t>AFGP levels can be modulated in response to surrounding temperature and sea-ice.</a:t>
            </a:r>
          </a:p>
          <a:p>
            <a:endParaRPr lang="en-ZA" sz="2400" dirty="0"/>
          </a:p>
          <a:p>
            <a:r>
              <a:rPr lang="en-ZA" sz="2400" dirty="0" smtClean="0"/>
              <a:t>The Ob</a:t>
            </a:r>
            <a:r>
              <a:rPr lang="en-ZA" sz="2400" dirty="0"/>
              <a:t>’ Seamount </a:t>
            </a:r>
            <a:r>
              <a:rPr lang="en-ZA" sz="2400" i="1" dirty="0"/>
              <a:t>N. </a:t>
            </a:r>
            <a:r>
              <a:rPr lang="en-ZA" sz="2400" i="1" dirty="0" err="1" smtClean="0"/>
              <a:t>rossii</a:t>
            </a:r>
            <a:r>
              <a:rPr lang="en-ZA" sz="2400" i="1" dirty="0" smtClean="0"/>
              <a:t> </a:t>
            </a:r>
            <a:r>
              <a:rPr lang="en-ZA" sz="2400" dirty="0" smtClean="0"/>
              <a:t>(4.88 mg/mL) </a:t>
            </a:r>
            <a:r>
              <a:rPr lang="en-ZA" sz="2400" dirty="0"/>
              <a:t>possesses substantial levels of AFGPs</a:t>
            </a:r>
            <a:r>
              <a:rPr lang="en-ZA" sz="2400" dirty="0" smtClean="0"/>
              <a:t>.</a:t>
            </a:r>
          </a:p>
          <a:p>
            <a:endParaRPr lang="en-ZA" sz="2400" dirty="0"/>
          </a:p>
          <a:p>
            <a:r>
              <a:rPr lang="en-ZA" sz="2400" i="1" dirty="0" smtClean="0"/>
              <a:t>N. </a:t>
            </a:r>
            <a:r>
              <a:rPr lang="en-ZA" sz="2400" i="1" dirty="0" err="1" smtClean="0"/>
              <a:t>rossii</a:t>
            </a:r>
            <a:r>
              <a:rPr lang="en-ZA" sz="2400" i="1" dirty="0" smtClean="0"/>
              <a:t> </a:t>
            </a:r>
            <a:r>
              <a:rPr lang="en-ZA" sz="2400" dirty="0" smtClean="0"/>
              <a:t>have recent origin in the warmer environments.</a:t>
            </a:r>
            <a:endParaRPr lang="en-ZA" sz="2400" dirty="0"/>
          </a:p>
          <a:p>
            <a:endParaRPr lang="en-ZA" sz="2400" dirty="0" smtClean="0"/>
          </a:p>
          <a:p>
            <a:r>
              <a:rPr lang="en-ZA" sz="2400" dirty="0"/>
              <a:t>T</a:t>
            </a:r>
            <a:r>
              <a:rPr lang="en-ZA" sz="2400" dirty="0" smtClean="0"/>
              <a:t>he magnitude of </a:t>
            </a:r>
            <a:r>
              <a:rPr lang="en-ZA" sz="2400" dirty="0"/>
              <a:t>AFGP phenotype varies in space and </a:t>
            </a:r>
            <a:r>
              <a:rPr lang="en-ZA" sz="2400" dirty="0" smtClean="0"/>
              <a:t>time.</a:t>
            </a:r>
          </a:p>
          <a:p>
            <a:endParaRPr lang="en-ZA" sz="2400" dirty="0"/>
          </a:p>
          <a:p>
            <a:r>
              <a:rPr lang="en-ZA" sz="2400" dirty="0"/>
              <a:t>It is governed by the thermal environment species experience in relation to their geography as well as by evolutionary time.</a:t>
            </a:r>
          </a:p>
        </p:txBody>
      </p:sp>
    </p:spTree>
    <p:extLst>
      <p:ext uri="{BB962C8B-B14F-4D97-AF65-F5344CB8AC3E}">
        <p14:creationId xmlns:p14="http://schemas.microsoft.com/office/powerpoint/2010/main" val="157418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63"/>
            <a:ext cx="8686800" cy="957165"/>
          </a:xfrm>
        </p:spPr>
        <p:txBody>
          <a:bodyPr>
            <a:normAutofit/>
          </a:bodyPr>
          <a:lstStyle/>
          <a:p>
            <a:pPr algn="r"/>
            <a:r>
              <a:rPr lang="en-ZA" sz="3200" dirty="0" smtClean="0"/>
              <a:t>In conclusion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112568"/>
          </a:xfrm>
        </p:spPr>
        <p:txBody>
          <a:bodyPr>
            <a:normAutofit/>
          </a:bodyPr>
          <a:lstStyle/>
          <a:p>
            <a:r>
              <a:rPr lang="en-ZA" sz="2800" dirty="0" smtClean="0"/>
              <a:t>What be done to attract </a:t>
            </a:r>
            <a:r>
              <a:rPr lang="en-ZA" sz="2800" dirty="0" smtClean="0"/>
              <a:t>more blacks </a:t>
            </a:r>
            <a:r>
              <a:rPr lang="en-ZA" sz="2800" dirty="0" smtClean="0"/>
              <a:t>into marine science?</a:t>
            </a:r>
          </a:p>
          <a:p>
            <a:pPr>
              <a:buFont typeface="Wingdings" pitchFamily="2" charset="2"/>
              <a:buChar char="ü"/>
            </a:pPr>
            <a:endParaRPr lang="en-ZA" sz="2800" dirty="0" smtClean="0"/>
          </a:p>
          <a:p>
            <a:pPr>
              <a:buFont typeface="Wingdings" pitchFamily="2" charset="2"/>
              <a:buChar char="ü"/>
            </a:pPr>
            <a:r>
              <a:rPr lang="en-ZA" sz="2800" dirty="0" smtClean="0"/>
              <a:t>Introduce marine science to high school learners.</a:t>
            </a:r>
          </a:p>
          <a:p>
            <a:pPr>
              <a:buFont typeface="Wingdings" pitchFamily="2" charset="2"/>
              <a:buChar char="ü"/>
            </a:pPr>
            <a:endParaRPr lang="en-ZA" sz="2800" dirty="0"/>
          </a:p>
          <a:p>
            <a:pPr>
              <a:buFont typeface="Wingdings" pitchFamily="2" charset="2"/>
              <a:buChar char="ü"/>
            </a:pPr>
            <a:r>
              <a:rPr lang="en-ZA" sz="2800" dirty="0" smtClean="0"/>
              <a:t>Funding for undergraduate students.</a:t>
            </a:r>
          </a:p>
          <a:p>
            <a:pPr>
              <a:buFont typeface="Wingdings" pitchFamily="2" charset="2"/>
              <a:buChar char="ü"/>
            </a:pPr>
            <a:endParaRPr lang="en-ZA" sz="2800" dirty="0"/>
          </a:p>
          <a:p>
            <a:pPr>
              <a:buFont typeface="Wingdings" pitchFamily="2" charset="2"/>
              <a:buChar char="ü"/>
            </a:pPr>
            <a:r>
              <a:rPr lang="en-ZA" sz="2800" dirty="0" smtClean="0"/>
              <a:t>Adjust post-graduate funding to be attractive.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5866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-23742"/>
            <a:ext cx="8701087" cy="661863"/>
          </a:xfrm>
        </p:spPr>
        <p:txBody>
          <a:bodyPr>
            <a:normAutofit/>
          </a:bodyPr>
          <a:lstStyle/>
          <a:p>
            <a:pPr marL="320040" indent="-320040"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ZA" sz="3200" dirty="0" smtClean="0">
                <a:latin typeface="+mn-lt"/>
                <a:cs typeface="Times New Roman" pitchFamily="18" charset="0"/>
              </a:rPr>
              <a:t>Acknowledgement </a:t>
            </a:r>
            <a:endParaRPr lang="en-GB" sz="32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0" y="745555"/>
            <a:ext cx="9146094" cy="54721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502920" eaLnBrk="1" fontAlgn="auto" hangingPunct="1">
              <a:defRPr/>
            </a:pPr>
            <a:r>
              <a:rPr lang="en-ZA" sz="2400" dirty="0" smtClean="0">
                <a:cs typeface="Times New Roman" pitchFamily="18" charset="0"/>
              </a:rPr>
              <a:t>DeVries Lab at the University of </a:t>
            </a:r>
            <a:r>
              <a:rPr lang="en-ZA" sz="2400" dirty="0" err="1" smtClean="0">
                <a:cs typeface="Times New Roman" pitchFamily="18" charset="0"/>
              </a:rPr>
              <a:t>Illinios</a:t>
            </a:r>
            <a:r>
              <a:rPr lang="en-ZA" sz="2400" dirty="0" smtClean="0">
                <a:cs typeface="Times New Roman" pitchFamily="18" charset="0"/>
              </a:rPr>
              <a:t>, USA.</a:t>
            </a:r>
          </a:p>
          <a:p>
            <a:pPr marL="160020" indent="0" eaLnBrk="1" fontAlgn="auto" hangingPunct="1">
              <a:buNone/>
              <a:defRPr/>
            </a:pPr>
            <a:endParaRPr lang="en-ZA" sz="2400" dirty="0" smtClean="0">
              <a:cs typeface="Times New Roman" pitchFamily="18" charset="0"/>
            </a:endParaRPr>
          </a:p>
          <a:p>
            <a:pPr marL="502920" eaLnBrk="1" fontAlgn="auto" hangingPunct="1">
              <a:defRPr/>
            </a:pPr>
            <a:r>
              <a:rPr lang="en-ZA" sz="2400" dirty="0" smtClean="0">
                <a:cs typeface="Times New Roman" pitchFamily="18" charset="0"/>
              </a:rPr>
              <a:t>Funders</a:t>
            </a:r>
          </a:p>
          <a:p>
            <a:pPr marL="708660" lvl="1" indent="-342900" eaLnBrk="1" fontAlgn="auto" hangingPunct="1">
              <a:buFont typeface="Arial" pitchFamily="34" charset="0"/>
              <a:buChar char="•"/>
              <a:defRPr/>
            </a:pPr>
            <a:r>
              <a:rPr lang="en-ZA" sz="2400" dirty="0" smtClean="0">
                <a:cs typeface="Times New Roman" pitchFamily="18" charset="0"/>
              </a:rPr>
              <a:t>SANAP/NRF grant. </a:t>
            </a:r>
          </a:p>
          <a:p>
            <a:pPr marL="708660" lvl="1" indent="-342900" eaLnBrk="1" fontAlgn="auto" hangingPunct="1">
              <a:buFont typeface="Arial" pitchFamily="34" charset="0"/>
              <a:buChar char="•"/>
              <a:defRPr/>
            </a:pPr>
            <a:r>
              <a:rPr lang="en-ZA" sz="2400" dirty="0" smtClean="0">
                <a:cs typeface="Times New Roman" pitchFamily="18" charset="0"/>
              </a:rPr>
              <a:t>SAIAB.</a:t>
            </a:r>
          </a:p>
          <a:p>
            <a:pPr marL="708660" lvl="1" indent="-342900" eaLnBrk="1" fontAlgn="auto" hangingPunct="1">
              <a:buFont typeface="Arial" pitchFamily="34" charset="0"/>
              <a:buChar char="•"/>
              <a:defRPr/>
            </a:pPr>
            <a:r>
              <a:rPr lang="en-ZA" sz="2400" dirty="0" smtClean="0">
                <a:cs typeface="Times New Roman" pitchFamily="18" charset="0"/>
              </a:rPr>
              <a:t>United States National Science Foundation-Office of Polar Program (US NSF-OPP) grant.</a:t>
            </a:r>
          </a:p>
          <a:p>
            <a:pPr marL="365760" lvl="1" indent="0" eaLnBrk="1" fontAlgn="auto" hangingPunct="1">
              <a:buNone/>
              <a:defRPr/>
            </a:pPr>
            <a:endParaRPr lang="en-GB" sz="2400" dirty="0">
              <a:cs typeface="Times New Roman" pitchFamily="18" charset="0"/>
            </a:endParaRPr>
          </a:p>
          <a:p>
            <a:pPr marL="422910" indent="-457200">
              <a:defRPr/>
            </a:pPr>
            <a:r>
              <a:rPr lang="en-GB" sz="2400" dirty="0" smtClean="0">
                <a:cs typeface="Times New Roman" pitchFamily="18" charset="0"/>
              </a:rPr>
              <a:t>Department of Ichthyology and Fisheries Sciences, Rhodes University.</a:t>
            </a:r>
            <a:endParaRPr lang="en-ZA" sz="2400" dirty="0" smtClean="0">
              <a:cs typeface="Times New Roman" pitchFamily="18" charset="0"/>
            </a:endParaRPr>
          </a:p>
        </p:txBody>
      </p:sp>
      <p:pic>
        <p:nvPicPr>
          <p:cNvPr id="399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743" y="4984241"/>
            <a:ext cx="1217257" cy="18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15" descr="SAIAB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4" y="5661248"/>
            <a:ext cx="269875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67" y="773114"/>
            <a:ext cx="2112234" cy="15841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761102"/>
            <a:ext cx="3417888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7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66130"/>
          </a:xfrm>
        </p:spPr>
        <p:txBody>
          <a:bodyPr>
            <a:normAutofit/>
          </a:bodyPr>
          <a:lstStyle/>
          <a:p>
            <a:pPr algn="r"/>
            <a:r>
              <a:rPr lang="en-ZA" sz="3200" dirty="0" smtClean="0"/>
              <a:t>Background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ZA" sz="2800" dirty="0" err="1" smtClean="0"/>
              <a:t>Bsc</a:t>
            </a:r>
            <a:r>
              <a:rPr lang="en-ZA" sz="2800" dirty="0" smtClean="0"/>
              <a:t> Zoology</a:t>
            </a:r>
          </a:p>
          <a:p>
            <a:pPr marL="0" indent="0">
              <a:buNone/>
            </a:pPr>
            <a:endParaRPr lang="en-ZA" sz="2800" dirty="0" smtClean="0"/>
          </a:p>
          <a:p>
            <a:r>
              <a:rPr lang="en-ZA" sz="2800" dirty="0" smtClean="0"/>
              <a:t>Honours and Masters in Veterinary parasitology</a:t>
            </a:r>
          </a:p>
          <a:p>
            <a:pPr marL="0" indent="0">
              <a:buNone/>
            </a:pPr>
            <a:endParaRPr lang="en-ZA" sz="2800" dirty="0" smtClean="0"/>
          </a:p>
        </p:txBody>
      </p:sp>
      <p:pic>
        <p:nvPicPr>
          <p:cNvPr id="5122" name="Picture 2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43258"/>
            <a:ext cx="3347864" cy="381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1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66130"/>
          </a:xfrm>
        </p:spPr>
        <p:txBody>
          <a:bodyPr>
            <a:normAutofit/>
          </a:bodyPr>
          <a:lstStyle/>
          <a:p>
            <a:pPr algn="r"/>
            <a:r>
              <a:rPr lang="en-ZA" sz="3200" dirty="0" smtClean="0"/>
              <a:t>Background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ZA" sz="2800" dirty="0" err="1" smtClean="0"/>
              <a:t>Bsc</a:t>
            </a:r>
            <a:r>
              <a:rPr lang="en-ZA" sz="2800" dirty="0" smtClean="0"/>
              <a:t> Zoology</a:t>
            </a:r>
          </a:p>
          <a:p>
            <a:pPr marL="0" indent="0">
              <a:buNone/>
            </a:pPr>
            <a:endParaRPr lang="en-ZA" sz="2800" dirty="0" smtClean="0"/>
          </a:p>
          <a:p>
            <a:r>
              <a:rPr lang="en-ZA" sz="2800" dirty="0" smtClean="0"/>
              <a:t>Honours and Masters in Veterinary parasitology</a:t>
            </a:r>
          </a:p>
          <a:p>
            <a:pPr marL="0" indent="0">
              <a:buNone/>
            </a:pPr>
            <a:endParaRPr lang="en-ZA" sz="2800" dirty="0" smtClean="0"/>
          </a:p>
          <a:p>
            <a:r>
              <a:rPr lang="en-ZA" sz="2800" dirty="0" smtClean="0"/>
              <a:t>DST/NRF intern (2008/2009) at SAIAB</a:t>
            </a:r>
          </a:p>
          <a:p>
            <a:pPr marL="0" indent="0">
              <a:buNone/>
            </a:pPr>
            <a:r>
              <a:rPr lang="en-ZA" sz="2800" dirty="0" smtClean="0"/>
              <a:t> </a:t>
            </a:r>
          </a:p>
          <a:p>
            <a:r>
              <a:rPr lang="en-ZA" sz="2800" dirty="0" smtClean="0"/>
              <a:t>Winter school at SAIAB (2008)</a:t>
            </a:r>
          </a:p>
          <a:p>
            <a:pPr marL="0" indent="0">
              <a:buNone/>
            </a:pPr>
            <a:endParaRPr lang="en-ZA" sz="2800" dirty="0" smtClean="0"/>
          </a:p>
          <a:p>
            <a:r>
              <a:rPr lang="en-ZA" sz="2800" dirty="0" smtClean="0"/>
              <a:t>Registered for PhD Ichthyology in 2010</a:t>
            </a:r>
            <a:endParaRPr lang="en-ZA" sz="2800" dirty="0"/>
          </a:p>
        </p:txBody>
      </p:sp>
      <p:pic>
        <p:nvPicPr>
          <p:cNvPr id="4098" name="Picture 2" descr="F:\Photos\Pictures\Gen lab\Tsho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231005"/>
            <a:ext cx="2324100" cy="262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1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052736"/>
          </a:xfrm>
        </p:spPr>
        <p:txBody>
          <a:bodyPr>
            <a:noAutofit/>
          </a:bodyPr>
          <a:lstStyle/>
          <a:p>
            <a:pPr algn="r"/>
            <a:r>
              <a:rPr lang="en-ZA" sz="3200" dirty="0" smtClean="0"/>
              <a:t>Department of Ichthyology and Fisheries Science (DIFS) </a:t>
            </a:r>
            <a:r>
              <a:rPr lang="en-ZA" sz="3200" dirty="0" smtClean="0"/>
              <a:t>graduate students </a:t>
            </a:r>
            <a:r>
              <a:rPr lang="en-ZA" sz="3200" dirty="0" smtClean="0"/>
              <a:t>at Rhodes University</a:t>
            </a:r>
            <a:endParaRPr lang="en-ZA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639847"/>
              </p:ext>
            </p:extLst>
          </p:nvPr>
        </p:nvGraphicFramePr>
        <p:xfrm>
          <a:off x="181773" y="913790"/>
          <a:ext cx="893638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88203" y="613297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2011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4323595" y="614475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2012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614475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2013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1023776" y="614475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2010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41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r"/>
            <a:r>
              <a:rPr lang="en-ZA" sz="3200" dirty="0" smtClean="0"/>
              <a:t>DIFS S. African black women students </a:t>
            </a:r>
            <a:endParaRPr lang="en-ZA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994893"/>
              </p:ext>
            </p:extLst>
          </p:nvPr>
        </p:nvGraphicFramePr>
        <p:xfrm>
          <a:off x="251520" y="1600200"/>
          <a:ext cx="8784976" cy="487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15816" y="632256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2011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632256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2012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63094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2013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980788" y="632256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2010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048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8013" y="-1065122"/>
            <a:ext cx="6717052" cy="915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12820"/>
            <a:ext cx="377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3200" dirty="0" err="1" smtClean="0"/>
              <a:t>Ofer’s</a:t>
            </a:r>
            <a:r>
              <a:rPr lang="en-ZA" sz="3200" dirty="0" smtClean="0"/>
              <a:t> MSc thesis</a:t>
            </a:r>
            <a:endParaRPr lang="en-ZA" sz="3200" dirty="0"/>
          </a:p>
        </p:txBody>
      </p:sp>
      <p:sp>
        <p:nvSpPr>
          <p:cNvPr id="5" name="Rectangle 4"/>
          <p:cNvSpPr/>
          <p:nvPr/>
        </p:nvSpPr>
        <p:spPr>
          <a:xfrm>
            <a:off x="2483768" y="4437112"/>
            <a:ext cx="6264696" cy="345871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12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922114"/>
          </a:xfrm>
        </p:spPr>
        <p:txBody>
          <a:bodyPr/>
          <a:lstStyle/>
          <a:p>
            <a:pPr algn="r"/>
            <a:r>
              <a:rPr lang="en-ZA" dirty="0" smtClean="0"/>
              <a:t>Possible reasons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Lack of exposure to the marine environments.</a:t>
            </a:r>
          </a:p>
          <a:p>
            <a:endParaRPr lang="en-ZA" sz="2800" dirty="0"/>
          </a:p>
          <a:p>
            <a:r>
              <a:rPr lang="en-ZA" sz="2800" dirty="0" smtClean="0"/>
              <a:t>Traditional constraints.</a:t>
            </a:r>
          </a:p>
          <a:p>
            <a:endParaRPr lang="en-ZA" sz="2800" dirty="0"/>
          </a:p>
          <a:p>
            <a:r>
              <a:rPr lang="en-ZA" sz="2800" dirty="0" smtClean="0"/>
              <a:t>Family pressure.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68163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130506\Documents\Documents\Fish photos\New folder\CIMG4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r"/>
            <a:r>
              <a:rPr lang="en-ZA" sz="3200" dirty="0" smtClean="0"/>
              <a:t>PhD research project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5123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dirty="0" smtClean="0">
                <a:solidFill>
                  <a:schemeClr val="bg1"/>
                </a:solidFill>
              </a:rPr>
              <a:t>Molecular systematics and antifreeze biology in sub-Antarctic </a:t>
            </a:r>
            <a:r>
              <a:rPr lang="en-ZA" dirty="0" err="1" smtClean="0">
                <a:solidFill>
                  <a:schemeClr val="bg1"/>
                </a:solidFill>
              </a:rPr>
              <a:t>notothenioid</a:t>
            </a:r>
            <a:r>
              <a:rPr lang="en-ZA" dirty="0" smtClean="0">
                <a:solidFill>
                  <a:schemeClr val="bg1"/>
                </a:solidFill>
              </a:rPr>
              <a:t> fishes.</a:t>
            </a:r>
            <a:endParaRPr lang="en-ZA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ZA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ZA" sz="2400" dirty="0" smtClean="0">
                <a:solidFill>
                  <a:schemeClr val="bg1"/>
                </a:solidFill>
              </a:rPr>
              <a:t>Supervisors: Monica Mwale, Ofer Gon and Christina Cheng</a:t>
            </a:r>
            <a:endParaRPr lang="en-ZA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ZA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ZA" sz="2400" dirty="0" smtClean="0">
                <a:solidFill>
                  <a:schemeClr val="bg1"/>
                </a:solidFill>
              </a:rPr>
              <a:t>Funders: South African National Antarctic Programme (SANAP)/NRF; and SAIAB</a:t>
            </a:r>
          </a:p>
          <a:p>
            <a:pPr marL="0" indent="0" algn="ctr">
              <a:buNone/>
            </a:pPr>
            <a:endParaRPr lang="en-Z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8130B5C8CF3E408037C369938BA106" ma:contentTypeVersion="1" ma:contentTypeDescription="Create a new document." ma:contentTypeScope="" ma:versionID="280b64b57f5b4635f340acfb6cdda78d">
  <xsd:schema xmlns:xsd="http://www.w3.org/2001/XMLSchema" xmlns:xs="http://www.w3.org/2001/XMLSchema" xmlns:p="http://schemas.microsoft.com/office/2006/metadata/properties" xmlns:ns2="934bbc42-6621-40d8-9f2a-736cece414de" targetNamespace="http://schemas.microsoft.com/office/2006/metadata/properties" ma:root="true" ma:fieldsID="41fc752551535ba36bc71aa19011b46e" ns2:_="">
    <xsd:import namespace="934bbc42-6621-40d8-9f2a-736cece414d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bbc42-6621-40d8-9f2a-736cece414d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7841517EA512409D94C5A37A83F35C" ma:contentTypeVersion="4" ma:contentTypeDescription="Create a new document." ma:contentTypeScope="" ma:versionID="2b56003b4a75c7f3fec94e032d8df24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5B84D6-827F-43F2-9CD3-41C0EFB04731}"/>
</file>

<file path=customXml/itemProps2.xml><?xml version="1.0" encoding="utf-8"?>
<ds:datastoreItem xmlns:ds="http://schemas.openxmlformats.org/officeDocument/2006/customXml" ds:itemID="{3486243E-48AC-44C8-87AE-54F5FBF3729E}"/>
</file>

<file path=customXml/itemProps3.xml><?xml version="1.0" encoding="utf-8"?>
<ds:datastoreItem xmlns:ds="http://schemas.openxmlformats.org/officeDocument/2006/customXml" ds:itemID="{C0DA52E5-A89C-427B-8D1C-A1C8A1D0F18A}"/>
</file>

<file path=customXml/itemProps4.xml><?xml version="1.0" encoding="utf-8"?>
<ds:datastoreItem xmlns:ds="http://schemas.openxmlformats.org/officeDocument/2006/customXml" ds:itemID="{2A90933A-761F-46D1-9079-0C5B09D105E3}"/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1119</TotalTime>
  <Words>1091</Words>
  <Application>Microsoft Office PowerPoint</Application>
  <PresentationFormat>On-screen Show (4:3)</PresentationFormat>
  <Paragraphs>244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Transformation in marine science with regard to black women</vt:lpstr>
      <vt:lpstr>Background</vt:lpstr>
      <vt:lpstr>Background</vt:lpstr>
      <vt:lpstr>Background</vt:lpstr>
      <vt:lpstr>Department of Ichthyology and Fisheries Science (DIFS) graduate students at Rhodes University</vt:lpstr>
      <vt:lpstr>DIFS S. African black women students </vt:lpstr>
      <vt:lpstr>PowerPoint Presentation</vt:lpstr>
      <vt:lpstr>Possible reasons</vt:lpstr>
      <vt:lpstr>PhD research project</vt:lpstr>
      <vt:lpstr>Prince Edward Islands</vt:lpstr>
      <vt:lpstr>Fish research at Prince Edward Islands</vt:lpstr>
      <vt:lpstr>Aims</vt:lpstr>
      <vt:lpstr>Characterization of the freezing avoidance attributes of the sub-Antarctic notothenioid species </vt:lpstr>
      <vt:lpstr>Characterization of the freezing avoidance attributes of the sub-Antarctic Notothenioid species </vt:lpstr>
      <vt:lpstr>The effect of habitat temperature on serum antifreeze glycoprotein (AFGP) activity in Notothenia rossii (Pisces: Nototheniidae) in the Southern Ocean. </vt:lpstr>
      <vt:lpstr>Distribution</vt:lpstr>
      <vt:lpstr>Notothenia rossii</vt:lpstr>
      <vt:lpstr>Aim</vt:lpstr>
      <vt:lpstr>Study area</vt:lpstr>
      <vt:lpstr>Materials and Methods</vt:lpstr>
      <vt:lpstr>Materials and Methods</vt:lpstr>
      <vt:lpstr>Materials and Methods</vt:lpstr>
      <vt:lpstr>Results</vt:lpstr>
      <vt:lpstr>Results</vt:lpstr>
      <vt:lpstr>PowerPoint Presentation</vt:lpstr>
      <vt:lpstr>Discussion </vt:lpstr>
      <vt:lpstr>In conclusion</vt:lpstr>
      <vt:lpstr>Acknowledgement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woman in marine science</dc:title>
  <dc:creator>Tshoanelo Moloi</dc:creator>
  <cp:lastModifiedBy>jozi</cp:lastModifiedBy>
  <cp:revision>108</cp:revision>
  <dcterms:created xsi:type="dcterms:W3CDTF">2013-06-04T11:44:51Z</dcterms:created>
  <dcterms:modified xsi:type="dcterms:W3CDTF">2013-06-11T07:26:46Z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0x010100537841517EA512409D94C5A37A83F35C</vt:lpwstr>
  </property>
  <property fmtid="{D5CDD505-2E9C-101B-9397-08002B2CF9AE}" pid="3" name="_dlc_DocIdItemGuid">
    <vt:lpwstr>92365eaf-b6f2-424a-b319-ef94c8ae177d</vt:lpwstr>
  </property>
</Properties>
</file>